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61" r:id="rId3"/>
    <p:sldId id="408" r:id="rId4"/>
    <p:sldId id="414" r:id="rId5"/>
    <p:sldId id="413" r:id="rId6"/>
    <p:sldId id="410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364" r:id="rId18"/>
    <p:sldId id="366" r:id="rId19"/>
    <p:sldId id="415" r:id="rId20"/>
    <p:sldId id="416" r:id="rId21"/>
    <p:sldId id="417" r:id="rId22"/>
    <p:sldId id="418" r:id="rId23"/>
    <p:sldId id="372" r:id="rId24"/>
    <p:sldId id="419" r:id="rId25"/>
    <p:sldId id="318" r:id="rId26"/>
    <p:sldId id="421" r:id="rId27"/>
    <p:sldId id="422" r:id="rId28"/>
    <p:sldId id="437" r:id="rId29"/>
    <p:sldId id="438" r:id="rId30"/>
    <p:sldId id="423" r:id="rId31"/>
    <p:sldId id="424" r:id="rId32"/>
    <p:sldId id="439" r:id="rId33"/>
    <p:sldId id="425" r:id="rId34"/>
    <p:sldId id="426" r:id="rId35"/>
    <p:sldId id="420" r:id="rId36"/>
    <p:sldId id="303" r:id="rId37"/>
    <p:sldId id="302" r:id="rId38"/>
    <p:sldId id="309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37.xml"/><Relationship Id="rId3" Type="http://schemas.openxmlformats.org/officeDocument/2006/relationships/slide" Target="slides/slide8.xml"/><Relationship Id="rId7" Type="http://schemas.openxmlformats.org/officeDocument/2006/relationships/slide" Target="slides/slide36.xml"/><Relationship Id="rId2" Type="http://schemas.openxmlformats.org/officeDocument/2006/relationships/slide" Target="slides/slide7.xml"/><Relationship Id="rId1" Type="http://schemas.openxmlformats.org/officeDocument/2006/relationships/slide" Target="slides/slide2.xml"/><Relationship Id="rId6" Type="http://schemas.openxmlformats.org/officeDocument/2006/relationships/slide" Target="slides/slide25.xml"/><Relationship Id="rId5" Type="http://schemas.openxmlformats.org/officeDocument/2006/relationships/slide" Target="slides/slide13.xml"/><Relationship Id="rId4" Type="http://schemas.openxmlformats.org/officeDocument/2006/relationships/slide" Target="slides/slide12.xml"/><Relationship Id="rId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40A8C00-D54C-A0DB-2E59-595B3C535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0621B1-2756-D646-96C1-8F7AE43CD1F1}" type="slidenum">
              <a:rPr lang="en-GB" altLang="en-US"/>
              <a:pPr/>
              <a:t>2</a:t>
            </a:fld>
            <a:endParaRPr lang="en-GB" altLang="en-US"/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3149B75-B494-5C45-543C-E5C1D8C496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2DDA908-676D-7C27-3C93-6AD388F286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96A9E74-C402-C4BD-40C2-146A443F6E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A30478-B797-1540-A476-B1FD438D418F}" type="slidenum">
              <a:rPr lang="en-GB" altLang="en-US"/>
              <a:pPr/>
              <a:t>30</a:t>
            </a:fld>
            <a:endParaRPr lang="en-GB" altLang="en-US"/>
          </a:p>
        </p:txBody>
      </p:sp>
      <p:sp>
        <p:nvSpPr>
          <p:cNvPr id="299010" name="Rectangle 2">
            <a:extLst>
              <a:ext uri="{FF2B5EF4-FFF2-40B4-BE49-F238E27FC236}">
                <a16:creationId xmlns:a16="http://schemas.microsoft.com/office/drawing/2014/main" id="{0353E9B4-3885-F61F-AF66-D800A74B3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9011" name="Rectangle 3">
            <a:extLst>
              <a:ext uri="{FF2B5EF4-FFF2-40B4-BE49-F238E27FC236}">
                <a16:creationId xmlns:a16="http://schemas.microsoft.com/office/drawing/2014/main" id="{A0B78700-8C06-8C50-BEA7-99E3C77BEC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Testijaksot, testitapaukset?</a:t>
            </a:r>
          </a:p>
          <a:p>
            <a:r>
              <a:rPr lang="fi-FI" altLang="en-US"/>
              <a:t>Ympäristöt</a:t>
            </a:r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A5EB58C-5333-9D4A-E94B-5F91EBB6182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D962CCD-CA39-5149-AF81-07FE80699060}" type="slidenum">
              <a:rPr lang="en-GB" altLang="en-US"/>
              <a:pPr/>
              <a:t>36</a:t>
            </a:fld>
            <a:endParaRPr lang="en-GB" altLang="en-US"/>
          </a:p>
        </p:txBody>
      </p:sp>
      <p:sp>
        <p:nvSpPr>
          <p:cNvPr id="95234" name="Rectangle 2">
            <a:extLst>
              <a:ext uri="{FF2B5EF4-FFF2-40B4-BE49-F238E27FC236}">
                <a16:creationId xmlns:a16="http://schemas.microsoft.com/office/drawing/2014/main" id="{45569DA5-9DF9-FB3D-898C-4E1F183350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883B8AD3-7C13-7F71-ABE9-7BF3EB9CEC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53D267D-3F34-8489-ABD1-5554B3A97A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195E4DE-DA65-7E47-BECC-EDCB98C49312}" type="slidenum">
              <a:rPr lang="en-GB" altLang="en-US"/>
              <a:pPr/>
              <a:t>7</a:t>
            </a:fld>
            <a:endParaRPr lang="en-GB" altLang="en-US"/>
          </a:p>
        </p:txBody>
      </p:sp>
      <p:sp>
        <p:nvSpPr>
          <p:cNvPr id="304130" name="Rectangle 2">
            <a:extLst>
              <a:ext uri="{FF2B5EF4-FFF2-40B4-BE49-F238E27FC236}">
                <a16:creationId xmlns:a16="http://schemas.microsoft.com/office/drawing/2014/main" id="{2E33FE7B-6566-00DA-0E60-672C3C8D34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EBCAA85F-4182-EE20-1BAB-6BAA880608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en-US" altLang="en-US"/>
              <a:t>Suunnitelmassa strategisia elementtejä</a:t>
            </a:r>
          </a:p>
          <a:p>
            <a:pPr>
              <a:buFontTx/>
              <a:buChar char="•"/>
            </a:pPr>
            <a:r>
              <a:rPr lang="en-US" altLang="en-US"/>
              <a:t>Testitapaus ja –automaatioarkkitehtuuri ovat keskeisiä käsitteitä</a:t>
            </a:r>
          </a:p>
          <a:p>
            <a:pPr lvl="1">
              <a:buFontTx/>
              <a:buChar char="•"/>
            </a:pPr>
            <a:r>
              <a:rPr lang="en-US" altLang="en-US"/>
              <a:t>Vaikeita käsittää</a:t>
            </a:r>
          </a:p>
          <a:p>
            <a:pPr lvl="1">
              <a:buFontTx/>
              <a:buChar char="•"/>
            </a:pPr>
            <a:r>
              <a:rPr lang="en-US" altLang="en-US"/>
              <a:t>Hankala rakentaa perinteisestä yksittäistestitapaus-ajattelusta käsin</a:t>
            </a:r>
          </a:p>
          <a:p>
            <a:endParaRPr lang="fi-FI" altLang="en-US"/>
          </a:p>
          <a:p>
            <a:r>
              <a:rPr lang="fi-FI" altLang="en-US"/>
              <a:t>pois</a:t>
            </a:r>
          </a:p>
          <a:p>
            <a:r>
              <a:rPr lang="fi-FI" altLang="en-US"/>
              <a:t>Testauksen materiaali</a:t>
            </a:r>
          </a:p>
          <a:p>
            <a:pPr lvl="1"/>
            <a:r>
              <a:rPr lang="fi-FI" altLang="en-US"/>
              <a:t>Toimitetaanko tuotteen mukana / ohjaa pienen tiimin toimintaa</a:t>
            </a:r>
          </a:p>
          <a:p>
            <a:pPr lvl="1"/>
            <a:r>
              <a:rPr lang="fi-FI" altLang="en-US"/>
              <a:t>Miksi materiaali on niin kuin on</a:t>
            </a:r>
          </a:p>
          <a:p>
            <a:pPr lvl="1"/>
            <a:r>
              <a:rPr lang="fi-FI" altLang="en-US"/>
              <a:t>Kaikkeen liittyy omat vaatimuksensa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912598A-0076-3BCF-EECB-CBDAA2197F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45D8ED-6633-1B49-89FF-B015A3FA43A3}" type="slidenum">
              <a:rPr lang="en-GB" altLang="en-US"/>
              <a:pPr/>
              <a:t>11</a:t>
            </a:fld>
            <a:endParaRPr lang="en-GB" altLang="en-US"/>
          </a:p>
        </p:txBody>
      </p:sp>
      <p:sp>
        <p:nvSpPr>
          <p:cNvPr id="309250" name="Rectangle 2">
            <a:extLst>
              <a:ext uri="{FF2B5EF4-FFF2-40B4-BE49-F238E27FC236}">
                <a16:creationId xmlns:a16="http://schemas.microsoft.com/office/drawing/2014/main" id="{A9C68D09-D292-3A81-6788-97A5A92B3C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1" name="Rectangle 3">
            <a:extLst>
              <a:ext uri="{FF2B5EF4-FFF2-40B4-BE49-F238E27FC236}">
                <a16:creationId xmlns:a16="http://schemas.microsoft.com/office/drawing/2014/main" id="{2E6A4C83-DD58-E0E8-E080-2C20B14925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Kuormitustestauksen tyyppejä:</a:t>
            </a:r>
          </a:p>
          <a:p>
            <a:pPr lvl="1"/>
            <a:r>
              <a:rPr lang="fi-FI" altLang="en-US"/>
              <a:t>Rinnakkaisuustestaus</a:t>
            </a:r>
          </a:p>
          <a:p>
            <a:pPr lvl="1"/>
            <a:r>
              <a:rPr lang="fi-FI" altLang="en-US"/>
              <a:t>Tietomäärätestaus</a:t>
            </a:r>
          </a:p>
          <a:p>
            <a:pPr lvl="1"/>
            <a:r>
              <a:rPr lang="fi-FI" altLang="en-US"/>
              <a:t>Rasitustestaus</a:t>
            </a:r>
          </a:p>
          <a:p>
            <a:pPr lvl="1"/>
            <a:r>
              <a:rPr lang="fi-FI" altLang="en-US"/>
              <a:t>Luotettavuustestaus</a:t>
            </a:r>
          </a:p>
          <a:p>
            <a:pPr lvl="1"/>
            <a:r>
              <a:rPr lang="fi-FI" altLang="en-US"/>
              <a:t>Vasteaikatestaus</a:t>
            </a:r>
          </a:p>
          <a:p>
            <a:pPr lvl="1"/>
            <a:r>
              <a:rPr lang="fi-FI" altLang="en-US"/>
              <a:t>Kuormitustestausta kutsutaan myös suorituskykytestaukseksi</a:t>
            </a:r>
            <a:endParaRPr lang="en-GB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59D6041-250F-6641-29C6-3A7DFF43C93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133E32-C9FA-6A43-B2A1-5E2EE4B1B3B2}" type="slidenum">
              <a:rPr lang="en-GB" altLang="en-US"/>
              <a:pPr/>
              <a:t>12</a:t>
            </a:fld>
            <a:endParaRPr lang="en-GB" altLang="en-US"/>
          </a:p>
        </p:txBody>
      </p:sp>
      <p:sp>
        <p:nvSpPr>
          <p:cNvPr id="311298" name="Rectangle 2">
            <a:extLst>
              <a:ext uri="{FF2B5EF4-FFF2-40B4-BE49-F238E27FC236}">
                <a16:creationId xmlns:a16="http://schemas.microsoft.com/office/drawing/2014/main" id="{B487558B-4760-1E38-3215-FC38B71EF9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4D6505D0-0885-7DAF-49CB-FBFD2CFDA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laatikot – vaiheita</a:t>
            </a:r>
          </a:p>
          <a:p>
            <a:r>
              <a:rPr lang="fi-FI" altLang="en-US"/>
              <a:t>vaaleat laatikot – jaettuja vaiheita</a:t>
            </a:r>
          </a:p>
          <a:p>
            <a:r>
              <a:rPr lang="fi-FI" altLang="en-US"/>
              <a:t>pallo – testauksen suunnitteluvaihe</a:t>
            </a:r>
          </a:p>
          <a:p>
            <a:r>
              <a:rPr lang="fi-FI" altLang="en-US"/>
              <a:t>tähti – esim. suorituskykytestaus integrointitestauksessa ja varmistukset osana vielä hyväksymistestauksen suoritusta</a:t>
            </a:r>
          </a:p>
          <a:p>
            <a:endParaRPr lang="fi-FI" altLang="en-US"/>
          </a:p>
          <a:p>
            <a:r>
              <a:rPr lang="fi-FI" altLang="en-US"/>
              <a:t>Korosta että taso yleensä eniten kuitenkin viittaa vastuun kohdistamiseen tiettyyn ryhmään ihmisiä – tapa allokoida resursseja tavoitteisiin ryhmitellen.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20FBD5B-4E29-2E7D-2256-88666DF4FD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27C8CC6-BE83-0E4E-8929-3564830BA52A}" type="slidenum">
              <a:rPr lang="en-GB" altLang="en-US"/>
              <a:pPr/>
              <a:t>18</a:t>
            </a:fld>
            <a:endParaRPr lang="en-GB" altLang="en-US"/>
          </a:p>
        </p:txBody>
      </p:sp>
      <p:sp>
        <p:nvSpPr>
          <p:cNvPr id="215042" name="Rectangle 2">
            <a:extLst>
              <a:ext uri="{FF2B5EF4-FFF2-40B4-BE49-F238E27FC236}">
                <a16:creationId xmlns:a16="http://schemas.microsoft.com/office/drawing/2014/main" id="{1558FEDA-7B58-0147-2C24-E0C16A4B07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5A6F1F5A-0C5E-7A9C-3ACF-F8DED91557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en-US" altLang="en-US"/>
              <a:t>Different test strategy for different phases in product lifecycle</a:t>
            </a:r>
          </a:p>
          <a:p>
            <a:pPr lvl="1"/>
            <a:r>
              <a:rPr lang="en-US" altLang="en-US"/>
              <a:t>New development vs. maintenance</a:t>
            </a:r>
            <a:endParaRPr lang="en-GB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5C949F8-7100-61FC-618D-B428704625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986D690-5597-DD43-9F0C-45A797EAA69D}" type="slidenum">
              <a:rPr lang="en-GB" altLang="en-US"/>
              <a:pPr/>
              <a:t>20</a:t>
            </a:fld>
            <a:endParaRPr lang="en-GB" altLang="en-US"/>
          </a:p>
        </p:txBody>
      </p:sp>
      <p:sp>
        <p:nvSpPr>
          <p:cNvPr id="287746" name="Rectangle 2">
            <a:extLst>
              <a:ext uri="{FF2B5EF4-FFF2-40B4-BE49-F238E27FC236}">
                <a16:creationId xmlns:a16="http://schemas.microsoft.com/office/drawing/2014/main" id="{12A76E6B-3D4E-DB99-D72E-CE20D2E709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EBAD4390-E5A7-A896-C53C-C84845B8D7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buFontTx/>
              <a:buChar char="•"/>
            </a:pPr>
            <a:r>
              <a:rPr lang="fi-FI" altLang="en-US"/>
              <a:t>Mukailtu TMapista</a:t>
            </a:r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689D45A5-59BE-72AE-FACD-47EDBEA9DD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9CDBCD-D2CB-BF48-BE1E-17C599E8C301}" type="slidenum">
              <a:rPr lang="en-GB" altLang="en-US"/>
              <a:pPr/>
              <a:t>21</a:t>
            </a:fld>
            <a:endParaRPr lang="en-GB" altLang="en-US"/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265AEDC3-8AA1-77D9-2580-FCE4843E43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5374E2D9-6B62-385E-E759-D0BC106A4F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yleistestaussuunnitelm = master test plan</a:t>
            </a:r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6AD972D-62EF-2787-112C-95D1303B4D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D38AE0C-A3A6-8045-BC6B-1F5CC21296BD}" type="slidenum">
              <a:rPr lang="en-GB" altLang="en-US"/>
              <a:pPr/>
              <a:t>22</a:t>
            </a:fld>
            <a:endParaRPr lang="en-GB" altLang="en-US"/>
          </a:p>
        </p:txBody>
      </p:sp>
      <p:sp>
        <p:nvSpPr>
          <p:cNvPr id="291842" name="Rectangle 2">
            <a:extLst>
              <a:ext uri="{FF2B5EF4-FFF2-40B4-BE49-F238E27FC236}">
                <a16:creationId xmlns:a16="http://schemas.microsoft.com/office/drawing/2014/main" id="{7ABC50D1-E3A9-3FA1-0A60-87B50DF4D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B23ECDFD-BC98-9A64-3F02-9B5F6BC0D0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strategia – toiveita siitä miten testausta viedä eteenpäin</a:t>
            </a:r>
          </a:p>
          <a:p>
            <a:r>
              <a:rPr lang="fi-FI" altLang="en-US"/>
              <a:t>prosessi kuvaa enemmän toimintoja</a:t>
            </a:r>
          </a:p>
          <a:p>
            <a:r>
              <a:rPr lang="fi-FI" altLang="en-US"/>
              <a:t>organisaation valinnat välineistä ja tekniikoista kuuluvat strategiaan</a:t>
            </a:r>
          </a:p>
          <a:p>
            <a:r>
              <a:rPr lang="fi-FI" altLang="en-US"/>
              <a:t>prosessissa vaan käytetään</a:t>
            </a:r>
          </a:p>
          <a:p>
            <a:r>
              <a:rPr lang="fi-FI" altLang="en-US"/>
              <a:t>testausprosessi osana strategiaa – prosessi varioituu, näin me näitä asioita halutaan tehdä</a:t>
            </a:r>
          </a:p>
          <a:p>
            <a:endParaRPr lang="fi-FI" altLang="en-US"/>
          </a:p>
          <a:p>
            <a:r>
              <a:rPr lang="fi-FI" altLang="en-US"/>
              <a:t>yli kymmenen sivun strategiaa ei enää käytetä; 20-30 sivua kuitenkin tarvitaan</a:t>
            </a:r>
          </a:p>
          <a:p>
            <a:r>
              <a:rPr lang="fi-FI" altLang="en-US"/>
              <a:t>ehkä strategia ohjaa vain ohjeiden tekijää, eikä ole kaikkien luettava perusdokkari</a:t>
            </a:r>
          </a:p>
          <a:p>
            <a:endParaRPr lang="fi-FI" altLang="en-US"/>
          </a:p>
          <a:p>
            <a:r>
              <a:rPr lang="fi-FI" altLang="en-US"/>
              <a:t>ulkopuolisten testien vaatimukset (esim. tärinätestit) pitäisi määrittää jo strategiassa</a:t>
            </a:r>
          </a:p>
          <a:p>
            <a:endParaRPr lang="en-GB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93F82100-3C4A-AA8E-5D68-8253352479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3C012AD-DF41-9241-BF69-17AD4AFB825F}" type="slidenum">
              <a:rPr lang="en-GB" altLang="en-US"/>
              <a:pPr/>
              <a:t>24</a:t>
            </a:fld>
            <a:endParaRPr lang="en-GB" altLang="en-US"/>
          </a:p>
        </p:txBody>
      </p:sp>
      <p:sp>
        <p:nvSpPr>
          <p:cNvPr id="293890" name="Rectangle 2">
            <a:extLst>
              <a:ext uri="{FF2B5EF4-FFF2-40B4-BE49-F238E27FC236}">
                <a16:creationId xmlns:a16="http://schemas.microsoft.com/office/drawing/2014/main" id="{F26407AD-A550-D14F-0347-C4B201DC897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11225" y="742950"/>
            <a:ext cx="4951413" cy="37131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2A7ED81B-32EC-4AFF-D7EB-6284904C21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03288" y="4703763"/>
            <a:ext cx="4965700" cy="44561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fi-FI" altLang="en-US"/>
              <a:t>Projektitason ”testausstrategia”. Oleellisesti tilanne yksittäisen projektin kannalta, määritellään tyypillisesti osaksi testaussuunnitelmia.</a:t>
            </a:r>
          </a:p>
          <a:p>
            <a:endParaRPr lang="fi-FI" altLang="en-US"/>
          </a:p>
          <a:p>
            <a:r>
              <a:rPr lang="fi-FI" altLang="en-US"/>
              <a:t>Priorisointi, valintakriteerit testauskierroksille</a:t>
            </a:r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EAB8D-9C85-5B57-5244-88BED49F4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84B22-FADC-C2C7-A205-5AA90FC95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C67E21-826F-4AD4-64AB-846100CC9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4800" y="2362200"/>
            <a:ext cx="5232400" cy="3733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A973B-816C-54A5-C152-D4BAC639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07BF85-9DF6-920F-47BA-A9DEAF26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77631F-1835-BB14-93C7-9B320334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C319EC-F8F7-E14C-A741-3DC4A8106753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21099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0ED57-93A6-C14D-482D-798941F52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34CF3-949D-6E58-73D7-0D63C01D8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941599-67C8-AE9A-A920-D9DC1024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D5ECEE-D031-A20E-CFCB-05693194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56947-7AFD-5086-0F03-52577FED0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7479-7710-D847-B948-A2F7A32AC22C}" type="slidenum">
              <a:rPr lang="en-GB" altLang="en-US"/>
              <a:pPr/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44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  <p:sldLayoutId id="214748366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stauskirja.com/" TargetMode="External"/><Relationship Id="rId13" Type="http://schemas.openxmlformats.org/officeDocument/2006/relationships/hyperlink" Target="http://www.pettichord.com/" TargetMode="External"/><Relationship Id="rId3" Type="http://schemas.openxmlformats.org/officeDocument/2006/relationships/hyperlink" Target="http://www.bettersoftware.com/" TargetMode="External"/><Relationship Id="rId7" Type="http://schemas.openxmlformats.org/officeDocument/2006/relationships/hyperlink" Target="http://www.processimpact.com/" TargetMode="External"/><Relationship Id="rId12" Type="http://schemas.openxmlformats.org/officeDocument/2006/relationships/hyperlink" Target="http://www.testing.com/" TargetMode="External"/><Relationship Id="rId2" Type="http://schemas.openxmlformats.org/officeDocument/2006/relationships/hyperlink" Target="http://www.stickyminds.com/" TargetMode="External"/><Relationship Id="rId16" Type="http://schemas.openxmlformats.org/officeDocument/2006/relationships/hyperlink" Target="http://groups.yahoo.com/groups/fi-testau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xblackconsulting.com/" TargetMode="External"/><Relationship Id="rId11" Type="http://schemas.openxmlformats.org/officeDocument/2006/relationships/hyperlink" Target="http://www.io.com/~wazmo/qa/#test_tools" TargetMode="External"/><Relationship Id="rId5" Type="http://schemas.openxmlformats.org/officeDocument/2006/relationships/hyperlink" Target="http://www.satisfice.com/" TargetMode="External"/><Relationship Id="rId15" Type="http://schemas.openxmlformats.org/officeDocument/2006/relationships/hyperlink" Target="http://www.pcuf.fi/sytyke/kerhot/testaus/" TargetMode="External"/><Relationship Id="rId10" Type="http://schemas.openxmlformats.org/officeDocument/2006/relationships/hyperlink" Target="http://www.istqb.org/" TargetMode="External"/><Relationship Id="rId4" Type="http://schemas.openxmlformats.org/officeDocument/2006/relationships/hyperlink" Target="http://www.kaner.com/" TargetMode="External"/><Relationship Id="rId9" Type="http://schemas.openxmlformats.org/officeDocument/2006/relationships/hyperlink" Target="http://www.bcs.org.uk/iseb" TargetMode="External"/><Relationship Id="rId14" Type="http://schemas.openxmlformats.org/officeDocument/2006/relationships/hyperlink" Target="http://www.testingeducation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7297" y="451945"/>
            <a:ext cx="8043153" cy="3763693"/>
          </a:xfrm>
        </p:spPr>
        <p:txBody>
          <a:bodyPr>
            <a:normAutofit/>
          </a:bodyPr>
          <a:lstStyle/>
          <a:p>
            <a:r>
              <a:rPr lang="en-US" dirty="0" err="1"/>
              <a:t>Strategioista</a:t>
            </a:r>
            <a:r>
              <a:rPr lang="en-US" dirty="0"/>
              <a:t> </a:t>
            </a:r>
            <a:r>
              <a:rPr lang="en-US" dirty="0" err="1"/>
              <a:t>suunnitelmiin</a:t>
            </a:r>
            <a:r>
              <a:rPr lang="en-US" dirty="0"/>
              <a:t> – </a:t>
            </a:r>
            <a:r>
              <a:rPr lang="en-US" dirty="0" err="1"/>
              <a:t>selkeyttä</a:t>
            </a:r>
            <a:r>
              <a:rPr lang="en-US" dirty="0"/>
              <a:t> </a:t>
            </a:r>
            <a:r>
              <a:rPr lang="en-US" dirty="0" err="1"/>
              <a:t>käsitteiden</a:t>
            </a:r>
            <a:r>
              <a:rPr lang="en-US" dirty="0"/>
              <a:t> </a:t>
            </a:r>
            <a:r>
              <a:rPr lang="en-US" dirty="0" err="1"/>
              <a:t>sekamelskaan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Maaret Pyhäjärvi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9E501F5-EDB6-70C9-4B65-F858C509FAC2}"/>
              </a:ext>
            </a:extLst>
          </p:cNvPr>
          <p:cNvSpPr/>
          <p:nvPr/>
        </p:nvSpPr>
        <p:spPr>
          <a:xfrm>
            <a:off x="9797143" y="244366"/>
            <a:ext cx="2103308" cy="2002445"/>
          </a:xfrm>
          <a:prstGeom prst="ellips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Esitys</a:t>
            </a:r>
            <a:r>
              <a:rPr lang="en-US" sz="2800" dirty="0"/>
              <a:t> </a:t>
            </a:r>
            <a:r>
              <a:rPr lang="en-US" sz="2800" dirty="0" err="1"/>
              <a:t>vuodelta</a:t>
            </a:r>
            <a:r>
              <a:rPr lang="en-US" sz="2800" dirty="0"/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>
            <a:extLst>
              <a:ext uri="{FF2B5EF4-FFF2-40B4-BE49-F238E27FC236}">
                <a16:creationId xmlns:a16="http://schemas.microsoft.com/office/drawing/2014/main" id="{2037F027-C21F-81A7-B287-4AF31CBD82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Toiminnallisen testauksen testaustyyppejä</a:t>
            </a:r>
          </a:p>
        </p:txBody>
      </p:sp>
      <p:sp>
        <p:nvSpPr>
          <p:cNvPr id="307203" name="Rectangle 3">
            <a:extLst>
              <a:ext uri="{FF2B5EF4-FFF2-40B4-BE49-F238E27FC236}">
                <a16:creationId xmlns:a16="http://schemas.microsoft.com/office/drawing/2014/main" id="{73DA0FF3-3B52-89DD-CF35-41AFD34E693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293223" y="1918063"/>
            <a:ext cx="3913188" cy="3733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Toiminnallisuustestaus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functionality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feature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Yhtäaikaisuustestaus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concurrency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Asennustestaus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installation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Alustatestaus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platform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Aloitustestaus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build</a:t>
            </a:r>
            <a:r>
              <a:rPr lang="fi-FI" altLang="en-US" sz="1100" dirty="0"/>
              <a:t> </a:t>
            </a:r>
            <a:r>
              <a:rPr lang="fi-FI" altLang="en-US" sz="1100" dirty="0" err="1"/>
              <a:t>verification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</a:t>
            </a:r>
            <a:r>
              <a:rPr lang="fi-FI" altLang="en-US" sz="1100" dirty="0" err="1"/>
              <a:t>smoke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Konfiguraatiotestaus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configuration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Yhteensopivuustestaus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compatibility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Rinnakkaistestaus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end</a:t>
            </a:r>
            <a:r>
              <a:rPr lang="fi-FI" altLang="en-US" sz="1100" dirty="0"/>
              <a:t>-to-</a:t>
            </a:r>
            <a:r>
              <a:rPr lang="fi-FI" altLang="en-US" sz="1100" dirty="0" err="1"/>
              <a:t>end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Rajapintatestaus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interface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 </a:t>
            </a:r>
          </a:p>
        </p:txBody>
      </p:sp>
      <p:sp>
        <p:nvSpPr>
          <p:cNvPr id="307204" name="Rectangle 4">
            <a:extLst>
              <a:ext uri="{FF2B5EF4-FFF2-40B4-BE49-F238E27FC236}">
                <a16:creationId xmlns:a16="http://schemas.microsoft.com/office/drawing/2014/main" id="{0313D539-1387-2069-71BF-BB490081983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683557" y="1918063"/>
            <a:ext cx="3914775" cy="3733800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Poikkeustilannetestaus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recovery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Lokalisointitestaus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localization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Dokumentaation 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documentation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Aineiston laadun testaus </a:t>
            </a:r>
            <a:r>
              <a:rPr lang="fi-FI" altLang="en-US" sz="1100" dirty="0"/>
              <a:t>(data </a:t>
            </a:r>
            <a:r>
              <a:rPr lang="fi-FI" altLang="en-US" sz="1100" dirty="0" err="1"/>
              <a:t>quality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	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Alfatestaus </a:t>
            </a:r>
            <a:r>
              <a:rPr lang="fi-FI" altLang="en-US" sz="1100" dirty="0"/>
              <a:t>(alpha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 err="1"/>
              <a:t>Betatestaus</a:t>
            </a:r>
            <a:r>
              <a:rPr lang="fi-FI" altLang="en-US" sz="2000" dirty="0"/>
              <a:t>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beta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Muuntotestaus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conversion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Tuotantotestaus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production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, </a:t>
            </a:r>
            <a:r>
              <a:rPr lang="fi-FI" altLang="en-US" sz="1100" dirty="0" err="1"/>
              <a:t>operational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	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Standardien testaus </a:t>
            </a:r>
            <a:r>
              <a:rPr lang="fi-FI" altLang="en-US" sz="1100" dirty="0"/>
              <a:t>(</a:t>
            </a:r>
            <a:r>
              <a:rPr lang="fi-FI" altLang="en-US" sz="1100" dirty="0" err="1"/>
              <a:t>standards</a:t>
            </a:r>
            <a:r>
              <a:rPr lang="fi-FI" altLang="en-US" sz="1100" dirty="0"/>
              <a:t> </a:t>
            </a:r>
            <a:r>
              <a:rPr lang="fi-FI" altLang="en-US" sz="1100" dirty="0" err="1"/>
              <a:t>testing</a:t>
            </a:r>
            <a:r>
              <a:rPr lang="fi-FI" altLang="en-US" sz="1100" dirty="0"/>
              <a:t>)</a:t>
            </a:r>
            <a:r>
              <a:rPr lang="fi-FI" altLang="en-US" sz="1800" dirty="0"/>
              <a:t>	</a:t>
            </a:r>
            <a:r>
              <a:rPr lang="fi-FI" altLang="en-US" sz="2000" dirty="0"/>
              <a:t>  </a:t>
            </a:r>
            <a:endParaRPr lang="fi-FI" altLang="en-US" sz="2400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>
            <a:extLst>
              <a:ext uri="{FF2B5EF4-FFF2-40B4-BE49-F238E27FC236}">
                <a16:creationId xmlns:a16="http://schemas.microsoft.com/office/drawing/2014/main" id="{F30F5D6A-CD8D-AC0A-29B6-C7B4D05633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Ei-toiminnallisen testauksen testaustyyppejä</a:t>
            </a:r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E49F610F-7F26-9F53-D5CF-52913CDA760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489166" y="1996440"/>
            <a:ext cx="3913188" cy="37338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Luotettavuustestaus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reliability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Suorituskykytestaus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performance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Kuormitustestaus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load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Rasitustestaus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stress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Paljoustestaus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volume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Kestävyystestaus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endurance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Tietoturvatestaus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security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Käyttöturvallisuuden 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safety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Käytettävyystestaus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usability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97BC337D-5C24-C9FC-1A74-53224A140617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88059" y="1996440"/>
            <a:ext cx="3914775" cy="3733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000" dirty="0"/>
              <a:t>Esteettömyystestaus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accessibility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Palautettavuustestaus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recoverability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Tuettavuustestaus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supportability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	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Ylläpidettävyystestaus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maintainability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2000" dirty="0"/>
              <a:t>Siirrettävyystestaus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portability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endParaRPr lang="fi-FI" altLang="en-US" sz="2000" dirty="0"/>
          </a:p>
          <a:p>
            <a:pPr>
              <a:lnSpc>
                <a:spcPct val="90000"/>
              </a:lnSpc>
            </a:pPr>
            <a:r>
              <a:rPr lang="fi-FI" altLang="en-US" sz="2000" dirty="0"/>
              <a:t>Koodin laadun testaus </a:t>
            </a:r>
            <a:r>
              <a:rPr lang="fi-FI" altLang="en-US" sz="1200" dirty="0"/>
              <a:t>(</a:t>
            </a:r>
            <a:r>
              <a:rPr lang="fi-FI" altLang="en-US" sz="1200" dirty="0" err="1"/>
              <a:t>code</a:t>
            </a:r>
            <a:r>
              <a:rPr lang="fi-FI" altLang="en-US" sz="1200" dirty="0"/>
              <a:t> </a:t>
            </a:r>
            <a:r>
              <a:rPr lang="fi-FI" altLang="en-US" sz="1200" dirty="0" err="1"/>
              <a:t>quality</a:t>
            </a:r>
            <a:r>
              <a:rPr lang="fi-FI" altLang="en-US" sz="1200" dirty="0"/>
              <a:t> </a:t>
            </a:r>
            <a:r>
              <a:rPr lang="fi-FI" altLang="en-US" sz="1200" dirty="0" err="1"/>
              <a:t>testing</a:t>
            </a:r>
            <a:r>
              <a:rPr lang="fi-FI" altLang="en-US" sz="1200" dirty="0"/>
              <a:t>)</a:t>
            </a:r>
            <a:r>
              <a:rPr lang="fi-FI" altLang="en-US" sz="2000" dirty="0"/>
              <a:t> </a:t>
            </a:r>
            <a:endParaRPr lang="fi-FI" altLang="en-US" sz="2400" dirty="0"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>
            <a:extLst>
              <a:ext uri="{FF2B5EF4-FFF2-40B4-BE49-F238E27FC236}">
                <a16:creationId xmlns:a16="http://schemas.microsoft.com/office/drawing/2014/main" id="{B946579C-0087-9FB3-ADC8-87CD81A321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Tasot, vaiheet ja tyypit</a:t>
            </a:r>
          </a:p>
        </p:txBody>
      </p:sp>
      <p:sp>
        <p:nvSpPr>
          <p:cNvPr id="310275" name="Rectangle 3">
            <a:extLst>
              <a:ext uri="{FF2B5EF4-FFF2-40B4-BE49-F238E27FC236}">
                <a16:creationId xmlns:a16="http://schemas.microsoft.com/office/drawing/2014/main" id="{3ACD964C-72EB-41B2-5C17-345DADE79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17852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Hyväksymistestaus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6" name="Rectangle 4">
            <a:extLst>
              <a:ext uri="{FF2B5EF4-FFF2-40B4-BE49-F238E27FC236}">
                <a16:creationId xmlns:a16="http://schemas.microsoft.com/office/drawing/2014/main" id="{7745C4AE-0599-DB0B-28B7-8E8F2394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28520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Järjestelmätestaus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7" name="Rectangle 5">
            <a:extLst>
              <a:ext uri="{FF2B5EF4-FFF2-40B4-BE49-F238E27FC236}">
                <a16:creationId xmlns:a16="http://schemas.microsoft.com/office/drawing/2014/main" id="{168BB3AD-A977-655E-6276-54F123249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39188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Integrointitestaus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8" name="Rectangle 6">
            <a:extLst>
              <a:ext uri="{FF2B5EF4-FFF2-40B4-BE49-F238E27FC236}">
                <a16:creationId xmlns:a16="http://schemas.microsoft.com/office/drawing/2014/main" id="{91D24866-C291-B24E-9A09-CFA1A5279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4985657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r>
              <a:rPr lang="fi-FI" altLang="en-US">
                <a:latin typeface="Arial" panose="020B0604020202020204" pitchFamily="34" charset="0"/>
              </a:rPr>
              <a:t>Yksikkötestaus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0279" name="Rectangle 7">
            <a:extLst>
              <a:ext uri="{FF2B5EF4-FFF2-40B4-BE49-F238E27FC236}">
                <a16:creationId xmlns:a16="http://schemas.microsoft.com/office/drawing/2014/main" id="{45AECA37-3684-5CCF-7390-DDD6C9D1C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5300" y="1861457"/>
            <a:ext cx="533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0" name="Rectangle 8">
            <a:extLst>
              <a:ext uri="{FF2B5EF4-FFF2-40B4-BE49-F238E27FC236}">
                <a16:creationId xmlns:a16="http://schemas.microsoft.com/office/drawing/2014/main" id="{8FE41719-0ADC-971C-49E5-3CAFE988F9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0" y="1861457"/>
            <a:ext cx="533400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1" name="Rectangle 9">
            <a:extLst>
              <a:ext uri="{FF2B5EF4-FFF2-40B4-BE49-F238E27FC236}">
                <a16:creationId xmlns:a16="http://schemas.microsoft.com/office/drawing/2014/main" id="{A81D724C-C106-F374-448E-816A845FA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0" y="2928257"/>
            <a:ext cx="533400" cy="2971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2" name="Oval 10">
            <a:extLst>
              <a:ext uri="{FF2B5EF4-FFF2-40B4-BE49-F238E27FC236}">
                <a16:creationId xmlns:a16="http://schemas.microsoft.com/office/drawing/2014/main" id="{0ADACED1-9CCD-5AA4-4309-5D47A2943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3080657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3" name="Rectangle 11">
            <a:extLst>
              <a:ext uri="{FF2B5EF4-FFF2-40B4-BE49-F238E27FC236}">
                <a16:creationId xmlns:a16="http://schemas.microsoft.com/office/drawing/2014/main" id="{3E1B895B-5C48-FD32-1D96-8978E62C3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30806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4" name="Rectangle 12">
            <a:extLst>
              <a:ext uri="{FF2B5EF4-FFF2-40B4-BE49-F238E27FC236}">
                <a16:creationId xmlns:a16="http://schemas.microsoft.com/office/drawing/2014/main" id="{4504241F-7804-14DC-5D42-222E1BBB36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40712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5" name="Rectangle 13">
            <a:extLst>
              <a:ext uri="{FF2B5EF4-FFF2-40B4-BE49-F238E27FC236}">
                <a16:creationId xmlns:a16="http://schemas.microsoft.com/office/drawing/2014/main" id="{1EA2EEEA-7CCD-ADBB-112E-FCDE144E4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6900" y="51380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6" name="Rectangle 14">
            <a:extLst>
              <a:ext uri="{FF2B5EF4-FFF2-40B4-BE49-F238E27FC236}">
                <a16:creationId xmlns:a16="http://schemas.microsoft.com/office/drawing/2014/main" id="{BC91981A-FC4A-C594-EF03-9A4332CE35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4071257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7" name="Rectangle 15">
            <a:extLst>
              <a:ext uri="{FF2B5EF4-FFF2-40B4-BE49-F238E27FC236}">
                <a16:creationId xmlns:a16="http://schemas.microsoft.com/office/drawing/2014/main" id="{2EBE7650-F28F-8F8C-565F-8CD64CBC7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3300" y="5138057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8" name="Rectangle 16">
            <a:extLst>
              <a:ext uri="{FF2B5EF4-FFF2-40B4-BE49-F238E27FC236}">
                <a16:creationId xmlns:a16="http://schemas.microsoft.com/office/drawing/2014/main" id="{EF4F1DC1-0DC8-ECB8-40D5-8A756F77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4900" y="2013857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310289" name="AutoShape 17">
            <a:extLst>
              <a:ext uri="{FF2B5EF4-FFF2-40B4-BE49-F238E27FC236}">
                <a16:creationId xmlns:a16="http://schemas.microsoft.com/office/drawing/2014/main" id="{C70C2463-3419-8652-37C6-B932E520D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57900" y="3995057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0290" name="AutoShape 18">
            <a:extLst>
              <a:ext uri="{FF2B5EF4-FFF2-40B4-BE49-F238E27FC236}">
                <a16:creationId xmlns:a16="http://schemas.microsoft.com/office/drawing/2014/main" id="{4572C509-4B9C-6251-9124-C7C2C3992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5900" y="1937657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>
            <a:extLst>
              <a:ext uri="{FF2B5EF4-FFF2-40B4-BE49-F238E27FC236}">
                <a16:creationId xmlns:a16="http://schemas.microsoft.com/office/drawing/2014/main" id="{C4BC20EA-0BB0-2574-B7D5-99CAF0E0A7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Testikierros</a:t>
            </a:r>
          </a:p>
        </p:txBody>
      </p:sp>
      <p:sp>
        <p:nvSpPr>
          <p:cNvPr id="312323" name="Rectangle 3">
            <a:extLst>
              <a:ext uri="{FF2B5EF4-FFF2-40B4-BE49-F238E27FC236}">
                <a16:creationId xmlns:a16="http://schemas.microsoft.com/office/drawing/2014/main" id="{D73071BE-C38F-0842-2612-A948B9A3B43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579152"/>
            <a:ext cx="10515600" cy="4351338"/>
          </a:xfrm>
        </p:spPr>
        <p:txBody>
          <a:bodyPr/>
          <a:lstStyle/>
          <a:p>
            <a:pPr fontAlgn="t">
              <a:lnSpc>
                <a:spcPct val="90000"/>
              </a:lnSpc>
            </a:pPr>
            <a:r>
              <a:rPr lang="en-GB" altLang="en-US" dirty="0" err="1">
                <a:cs typeface="Arial" panose="020B0604020202020204" pitchFamily="34" charset="0"/>
              </a:rPr>
              <a:t>Valittujen</a:t>
            </a:r>
            <a:r>
              <a:rPr lang="en-GB" altLang="en-US" dirty="0">
                <a:cs typeface="Arial" panose="020B0604020202020204" pitchFamily="34" charset="0"/>
              </a:rPr>
              <a:t>, </a:t>
            </a:r>
            <a:r>
              <a:rPr lang="en-GB" altLang="en-US" dirty="0" err="1">
                <a:cs typeface="Arial" panose="020B0604020202020204" pitchFamily="34" charset="0"/>
              </a:rPr>
              <a:t>yhden</a:t>
            </a:r>
            <a:r>
              <a:rPr lang="en-GB" altLang="en-US" dirty="0">
                <a:cs typeface="Arial" panose="020B0604020202020204" pitchFamily="34" charset="0"/>
              </a:rPr>
              <a:t> tai </a:t>
            </a:r>
            <a:r>
              <a:rPr lang="en-GB" altLang="en-US" dirty="0" err="1">
                <a:cs typeface="Arial" panose="020B0604020202020204" pitchFamily="34" charset="0"/>
              </a:rPr>
              <a:t>useamman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testijakson</a:t>
            </a:r>
            <a:r>
              <a:rPr lang="en-GB" altLang="en-US" dirty="0">
                <a:cs typeface="Arial" panose="020B0604020202020204" pitchFamily="34" charset="0"/>
              </a:rPr>
              <a:t> tai </a:t>
            </a:r>
            <a:r>
              <a:rPr lang="en-GB" altLang="en-US" dirty="0" err="1">
                <a:cs typeface="Arial" panose="020B0604020202020204" pitchFamily="34" charset="0"/>
              </a:rPr>
              <a:t>testijakson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osan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suorittaminen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kertaalleen</a:t>
            </a:r>
            <a:r>
              <a:rPr lang="en-GB" altLang="en-US" dirty="0">
                <a:cs typeface="Arial" panose="020B0604020202020204" pitchFamily="34" charset="0"/>
              </a:rPr>
              <a:t>. 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/>
              <a:t>Osa testeistä epäonnistuu, joten koko kierrosta ei usein saada ajettua</a:t>
            </a:r>
          </a:p>
          <a:p>
            <a:pPr>
              <a:lnSpc>
                <a:spcPct val="90000"/>
              </a:lnSpc>
            </a:pPr>
            <a:r>
              <a:rPr lang="fi-FI" altLang="en-US" dirty="0"/>
              <a:t>Ohjelmisto muuttuu, joten joitain testejä pitää ajaa uudelleen</a:t>
            </a:r>
          </a:p>
          <a:p>
            <a:pPr>
              <a:lnSpc>
                <a:spcPct val="90000"/>
              </a:lnSpc>
            </a:pPr>
            <a:r>
              <a:rPr lang="fi-FI" altLang="en-US" dirty="0"/>
              <a:t>Testikierrosten lukumäärä on keskeinen aikatauluun vaikuttava tekijä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57" name="Rectangle 13">
            <a:extLst>
              <a:ext uri="{FF2B5EF4-FFF2-40B4-BE49-F238E27FC236}">
                <a16:creationId xmlns:a16="http://schemas.microsoft.com/office/drawing/2014/main" id="{3A672A3A-6BDF-C05C-C7DB-07DC1EB13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4379" y="1987988"/>
            <a:ext cx="2133600" cy="3765550"/>
          </a:xfrm>
          <a:prstGeom prst="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Näin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hahmotamme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kehitystä</a:t>
            </a:r>
          </a:p>
        </p:txBody>
      </p:sp>
      <p:sp>
        <p:nvSpPr>
          <p:cNvPr id="313358" name="Rectangle 14">
            <a:extLst>
              <a:ext uri="{FF2B5EF4-FFF2-40B4-BE49-F238E27FC236}">
                <a16:creationId xmlns:a16="http://schemas.microsoft.com/office/drawing/2014/main" id="{796D9BCE-25FC-8DF0-601B-EF4B458FA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7979" y="1987988"/>
            <a:ext cx="1905000" cy="376555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Tiedämme 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mitä täällä</a:t>
            </a:r>
          </a:p>
          <a:p>
            <a:pPr algn="ctr"/>
            <a:r>
              <a:rPr lang="fi-FI" altLang="en-US" sz="2000">
                <a:latin typeface="Arial" panose="020B0604020202020204" pitchFamily="34" charset="0"/>
              </a:rPr>
              <a:t>muuttuu</a:t>
            </a:r>
          </a:p>
        </p:txBody>
      </p:sp>
      <p:sp>
        <p:nvSpPr>
          <p:cNvPr id="313359" name="Rectangle 15">
            <a:extLst>
              <a:ext uri="{FF2B5EF4-FFF2-40B4-BE49-F238E27FC236}">
                <a16:creationId xmlns:a16="http://schemas.microsoft.com/office/drawing/2014/main" id="{33D001AC-E080-5303-31A2-94863CB5B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0779" y="1987988"/>
            <a:ext cx="2133600" cy="3765550"/>
          </a:xfrm>
          <a:prstGeom prst="rect">
            <a:avLst/>
          </a:prstGeom>
          <a:ln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Meidän pitäisi </a:t>
            </a:r>
          </a:p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tietää merkittävät </a:t>
            </a:r>
          </a:p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testit täällä</a:t>
            </a:r>
          </a:p>
        </p:txBody>
      </p:sp>
      <p:sp>
        <p:nvSpPr>
          <p:cNvPr id="313346" name="Rectangle 2">
            <a:extLst>
              <a:ext uri="{FF2B5EF4-FFF2-40B4-BE49-F238E27FC236}">
                <a16:creationId xmlns:a16="http://schemas.microsoft.com/office/drawing/2014/main" id="{12DC9243-29F6-AF33-EEE4-E2B5D920AC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sz="3200"/>
              <a:t>Käyttäjän tehtävistä sovelluksen komponentteihin</a:t>
            </a:r>
          </a:p>
        </p:txBody>
      </p:sp>
      <p:sp>
        <p:nvSpPr>
          <p:cNvPr id="313347" name="AutoShape 3">
            <a:extLst>
              <a:ext uri="{FF2B5EF4-FFF2-40B4-BE49-F238E27FC236}">
                <a16:creationId xmlns:a16="http://schemas.microsoft.com/office/drawing/2014/main" id="{6727B3D7-27EB-B8FC-3EDA-C4D8A4C15FB7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154104" y="784663"/>
            <a:ext cx="3765550" cy="6172200"/>
          </a:xfrm>
          <a:prstGeom prst="triangle">
            <a:avLst>
              <a:gd name="adj" fmla="val 50000"/>
            </a:avLst>
          </a:prstGeom>
          <a:noFill/>
          <a:ln w="38100">
            <a:solidFill>
              <a:schemeClr val="accent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13348" name="Text Box 4">
            <a:extLst>
              <a:ext uri="{FF2B5EF4-FFF2-40B4-BE49-F238E27FC236}">
                <a16:creationId xmlns:a16="http://schemas.microsoft.com/office/drawing/2014/main" id="{781ACF0E-399E-73C8-5BB2-8066BD0AF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904" y="4980426"/>
            <a:ext cx="18415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endParaRPr lang="fi-FI" altLang="en-US" sz="44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13349" name="Line 5">
            <a:extLst>
              <a:ext uri="{FF2B5EF4-FFF2-40B4-BE49-F238E27FC236}">
                <a16:creationId xmlns:a16="http://schemas.microsoft.com/office/drawing/2014/main" id="{7BECA527-20EE-1C8D-9879-E5DB15B4BDC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4379" y="1835588"/>
            <a:ext cx="1588" cy="412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3350" name="Line 6">
            <a:extLst>
              <a:ext uri="{FF2B5EF4-FFF2-40B4-BE49-F238E27FC236}">
                <a16:creationId xmlns:a16="http://schemas.microsoft.com/office/drawing/2014/main" id="{B7BC7451-11AE-1B1C-908F-E23F6EDF1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7979" y="1835588"/>
            <a:ext cx="1588" cy="41211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313351" name="Text Box 7">
            <a:extLst>
              <a:ext uri="{FF2B5EF4-FFF2-40B4-BE49-F238E27FC236}">
                <a16:creationId xmlns:a16="http://schemas.microsoft.com/office/drawing/2014/main" id="{ACC53009-DBAF-5F48-FC6F-19FB6AFF9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0479" y="2935727"/>
            <a:ext cx="1765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 dirty="0">
                <a:solidFill>
                  <a:schemeClr val="accent5"/>
                </a:solidFill>
                <a:latin typeface="Arial" panose="020B0604020202020204" pitchFamily="34" charset="0"/>
              </a:rPr>
              <a:t>Loppukäyttäjä</a:t>
            </a:r>
          </a:p>
        </p:txBody>
      </p:sp>
      <p:sp>
        <p:nvSpPr>
          <p:cNvPr id="313352" name="Text Box 8">
            <a:extLst>
              <a:ext uri="{FF2B5EF4-FFF2-40B4-BE49-F238E27FC236}">
                <a16:creationId xmlns:a16="http://schemas.microsoft.com/office/drawing/2014/main" id="{1707764E-7E1F-51BC-A646-4CC0F2B85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3293" y="2276914"/>
            <a:ext cx="159543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 dirty="0">
                <a:solidFill>
                  <a:schemeClr val="accent5"/>
                </a:solidFill>
                <a:latin typeface="Arial" panose="020B0604020202020204" pitchFamily="34" charset="0"/>
              </a:rPr>
              <a:t>Arkkitehtuuri</a:t>
            </a:r>
          </a:p>
        </p:txBody>
      </p:sp>
      <p:sp>
        <p:nvSpPr>
          <p:cNvPr id="313353" name="Text Box 9">
            <a:extLst>
              <a:ext uri="{FF2B5EF4-FFF2-40B4-BE49-F238E27FC236}">
                <a16:creationId xmlns:a16="http://schemas.microsoft.com/office/drawing/2014/main" id="{FB7EFE04-8E81-9E85-DE4A-D0A9B68CFF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6405" y="1589527"/>
            <a:ext cx="16097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fi-FI" altLang="en-US" sz="2000">
                <a:solidFill>
                  <a:srgbClr val="000000"/>
                </a:solidFill>
                <a:latin typeface="Arial" panose="020B0604020202020204" pitchFamily="34" charset="0"/>
              </a:rPr>
              <a:t>Komponentit</a:t>
            </a:r>
          </a:p>
        </p:txBody>
      </p:sp>
      <p:grpSp>
        <p:nvGrpSpPr>
          <p:cNvPr id="313354" name="Group 10">
            <a:extLst>
              <a:ext uri="{FF2B5EF4-FFF2-40B4-BE49-F238E27FC236}">
                <a16:creationId xmlns:a16="http://schemas.microsoft.com/office/drawing/2014/main" id="{18D95B67-FE81-3715-0CC6-35CA34A7964B}"/>
              </a:ext>
            </a:extLst>
          </p:cNvPr>
          <p:cNvGrpSpPr>
            <a:grpSpLocks/>
          </p:cNvGrpSpPr>
          <p:nvPr/>
        </p:nvGrpSpPr>
        <p:grpSpPr bwMode="auto">
          <a:xfrm>
            <a:off x="5084379" y="5772588"/>
            <a:ext cx="2133600" cy="336550"/>
            <a:chOff x="912" y="3840"/>
            <a:chExt cx="1344" cy="212"/>
          </a:xfrm>
        </p:grpSpPr>
        <p:sp>
          <p:nvSpPr>
            <p:cNvPr id="313355" name="Text Box 11">
              <a:extLst>
                <a:ext uri="{FF2B5EF4-FFF2-40B4-BE49-F238E27FC236}">
                  <a16:creationId xmlns:a16="http://schemas.microsoft.com/office/drawing/2014/main" id="{B1C6657F-5096-B254-60F7-9AF54D032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3840"/>
              <a:ext cx="912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/>
              <a:r>
                <a:rPr lang="fi-FI" altLang="en-US" sz="1600">
                  <a:latin typeface="Arial" panose="020B0604020202020204" pitchFamily="34" charset="0"/>
                </a:rPr>
                <a:t>”Suurennus”</a:t>
              </a:r>
            </a:p>
          </p:txBody>
        </p:sp>
        <p:sp>
          <p:nvSpPr>
            <p:cNvPr id="313356" name="Line 12">
              <a:extLst>
                <a:ext uri="{FF2B5EF4-FFF2-40B4-BE49-F238E27FC236}">
                  <a16:creationId xmlns:a16="http://schemas.microsoft.com/office/drawing/2014/main" id="{1F871720-72BF-71CB-6045-3235F121B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4032"/>
              <a:ext cx="134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>
            <a:extLst>
              <a:ext uri="{FF2B5EF4-FFF2-40B4-BE49-F238E27FC236}">
                <a16:creationId xmlns:a16="http://schemas.microsoft.com/office/drawing/2014/main" id="{1C4FD0D4-8E48-6D20-9EDA-A4D8E84897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Testitapausarkkitehtuuri</a:t>
            </a:r>
            <a:endParaRPr lang="en-GB" altLang="en-US"/>
          </a:p>
        </p:txBody>
      </p:sp>
      <p:sp>
        <p:nvSpPr>
          <p:cNvPr id="314371" name="Rectangle 3">
            <a:extLst>
              <a:ext uri="{FF2B5EF4-FFF2-40B4-BE49-F238E27FC236}">
                <a16:creationId xmlns:a16="http://schemas.microsoft.com/office/drawing/2014/main" id="{E96D505F-C2DA-285C-D450-84510A1CF1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800" y="1608082"/>
            <a:ext cx="3200400" cy="42672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 b="1">
                <a:latin typeface="Arial" panose="020B0604020202020204" pitchFamily="34" charset="0"/>
              </a:rPr>
              <a:t>Testauksen </a:t>
            </a:r>
            <a:br>
              <a:rPr lang="fi-FI" altLang="en-US" b="1">
                <a:latin typeface="Arial" panose="020B0604020202020204" pitchFamily="34" charset="0"/>
              </a:rPr>
            </a:br>
            <a:r>
              <a:rPr lang="fi-FI" altLang="en-US" b="1">
                <a:latin typeface="Arial" panose="020B0604020202020204" pitchFamily="34" charset="0"/>
              </a:rPr>
              <a:t>suorituksen </a:t>
            </a:r>
            <a:br>
              <a:rPr lang="fi-FI" altLang="en-US" b="1">
                <a:latin typeface="Arial" panose="020B0604020202020204" pitchFamily="34" charset="0"/>
              </a:rPr>
            </a:br>
            <a:r>
              <a:rPr lang="fi-FI" altLang="en-US" b="1">
                <a:latin typeface="Arial" panose="020B0604020202020204" pitchFamily="34" charset="0"/>
              </a:rPr>
              <a:t>testijaksot: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Testattavat asiat </a:t>
            </a:r>
            <a:br>
              <a:rPr lang="fi-FI" altLang="en-US">
                <a:latin typeface="Arial" panose="020B0604020202020204" pitchFamily="34" charset="0"/>
              </a:rPr>
            </a:br>
            <a:r>
              <a:rPr lang="fi-FI" altLang="en-US">
                <a:latin typeface="Arial" panose="020B0604020202020204" pitchFamily="34" charset="0"/>
              </a:rPr>
              <a:t>vs. kokoonpanot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Testikierrokset</a:t>
            </a:r>
          </a:p>
          <a:p>
            <a:pPr algn="ctr">
              <a:buFontTx/>
              <a:buChar char="•"/>
            </a:pPr>
            <a:r>
              <a:rPr lang="fi-FI" altLang="en-US">
                <a:latin typeface="Arial" panose="020B0604020202020204" pitchFamily="34" charset="0"/>
              </a:rPr>
              <a:t> Linkki raportointiin</a:t>
            </a:r>
          </a:p>
          <a:p>
            <a:pPr algn="ctr">
              <a:buFontTx/>
              <a:buChar char="•"/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9BC26375-76F8-C2E5-B52F-A2FAC913AE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1608082"/>
            <a:ext cx="3200400" cy="4267200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 algn="ctr"/>
            <a:r>
              <a:rPr lang="fi-FI" altLang="en-US" b="1" dirty="0">
                <a:latin typeface="Arial" panose="020B0604020202020204" pitchFamily="34" charset="0"/>
              </a:rPr>
              <a:t>Testien </a:t>
            </a:r>
            <a:br>
              <a:rPr lang="fi-FI" altLang="en-US" b="1" dirty="0">
                <a:latin typeface="Arial" panose="020B0604020202020204" pitchFamily="34" charset="0"/>
              </a:rPr>
            </a:br>
            <a:r>
              <a:rPr lang="fi-FI" altLang="en-US" b="1" dirty="0">
                <a:latin typeface="Arial" panose="020B0604020202020204" pitchFamily="34" charset="0"/>
              </a:rPr>
              <a:t>jäsentämisen </a:t>
            </a:r>
            <a:br>
              <a:rPr lang="fi-FI" altLang="en-US" b="1" dirty="0">
                <a:latin typeface="Arial" panose="020B0604020202020204" pitchFamily="34" charset="0"/>
              </a:rPr>
            </a:br>
            <a:r>
              <a:rPr lang="fi-FI" altLang="en-US" b="1" dirty="0">
                <a:latin typeface="Arial" panose="020B0604020202020204" pitchFamily="34" charset="0"/>
              </a:rPr>
              <a:t>testijaksot: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Testattavat asiat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Aineistot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Ryhmittely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Tärkeysjärjestykseen laittaminen</a:t>
            </a:r>
          </a:p>
          <a:p>
            <a:pPr algn="ctr">
              <a:buFontTx/>
              <a:buChar char="•"/>
            </a:pPr>
            <a:r>
              <a:rPr lang="fi-FI" altLang="en-US" dirty="0">
                <a:latin typeface="Arial" panose="020B0604020202020204" pitchFamily="34" charset="0"/>
              </a:rPr>
              <a:t> Ajamisen valintakriteerien </a:t>
            </a:r>
            <a:br>
              <a:rPr lang="fi-FI" altLang="en-US" dirty="0">
                <a:latin typeface="Arial" panose="020B0604020202020204" pitchFamily="34" charset="0"/>
              </a:rPr>
            </a:br>
            <a:r>
              <a:rPr lang="fi-FI" altLang="en-US" dirty="0">
                <a:latin typeface="Arial" panose="020B0604020202020204" pitchFamily="34" charset="0"/>
              </a:rPr>
              <a:t>tukeminen</a:t>
            </a:r>
            <a:endParaRPr lang="en-GB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09F16861-8F1C-AD4B-1461-0E9001F93B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Testijakso</a:t>
            </a:r>
            <a:endParaRPr lang="en-GB" altLang="en-US"/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73A7D5D9-BAA7-71AD-F72A-AC8256A321E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14400" y="1690688"/>
            <a:ext cx="10515600" cy="4351338"/>
          </a:xfrm>
        </p:spPr>
        <p:txBody>
          <a:bodyPr/>
          <a:lstStyle/>
          <a:p>
            <a:pPr fontAlgn="t"/>
            <a:r>
              <a:rPr lang="en-GB" altLang="en-US" dirty="0" err="1">
                <a:cs typeface="Arial" panose="020B0604020202020204" pitchFamily="34" charset="0"/>
              </a:rPr>
              <a:t>Testitapausten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suunnittelun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suorittamisen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kokonaisuus</a:t>
            </a:r>
            <a:r>
              <a:rPr lang="en-GB" altLang="en-US" dirty="0">
                <a:cs typeface="Arial" panose="020B0604020202020204" pitchFamily="34" charset="0"/>
              </a:rPr>
              <a:t>, </a:t>
            </a:r>
            <a:r>
              <a:rPr lang="en-GB" altLang="en-US" dirty="0" err="1">
                <a:cs typeface="Arial" panose="020B0604020202020204" pitchFamily="34" charset="0"/>
              </a:rPr>
              <a:t>johon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testitapaukset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ryhmitellään</a:t>
            </a:r>
            <a:r>
              <a:rPr lang="en-GB" altLang="en-US" dirty="0">
                <a:cs typeface="Arial" panose="020B0604020202020204" pitchFamily="34" charset="0"/>
              </a:rPr>
              <a:t>. </a:t>
            </a:r>
            <a:r>
              <a:rPr lang="en-GB" altLang="en-US" dirty="0" err="1">
                <a:cs typeface="Arial" panose="020B0604020202020204" pitchFamily="34" charset="0"/>
              </a:rPr>
              <a:t>Testijakso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sisältää</a:t>
            </a:r>
            <a:r>
              <a:rPr lang="en-GB" altLang="en-US" dirty="0">
                <a:cs typeface="Arial" panose="020B0604020202020204" pitchFamily="34" charset="0"/>
              </a:rPr>
              <a:t> ne </a:t>
            </a:r>
            <a:r>
              <a:rPr lang="en-GB" altLang="en-US" dirty="0" err="1">
                <a:cs typeface="Arial" panose="020B0604020202020204" pitchFamily="34" charset="0"/>
              </a:rPr>
              <a:t>testitapaukset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joilla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testataan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yksi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järjestelmän</a:t>
            </a:r>
            <a:r>
              <a:rPr lang="en-GB" altLang="en-US" dirty="0">
                <a:cs typeface="Arial" panose="020B0604020202020204" pitchFamily="34" charset="0"/>
              </a:rPr>
              <a:t> / </a:t>
            </a:r>
            <a:r>
              <a:rPr lang="en-GB" altLang="en-US" dirty="0" err="1">
                <a:cs typeface="Arial" panose="020B0604020202020204" pitchFamily="34" charset="0"/>
              </a:rPr>
              <a:t>sovelluksen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looginen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kokonaisuus</a:t>
            </a:r>
            <a:r>
              <a:rPr lang="en-GB" altLang="en-US" dirty="0">
                <a:cs typeface="Arial" panose="020B0604020202020204" pitchFamily="34" charset="0"/>
              </a:rPr>
              <a:t>. </a:t>
            </a:r>
            <a:r>
              <a:rPr lang="en-GB" altLang="en-US" dirty="0" err="1">
                <a:cs typeface="Arial" panose="020B0604020202020204" pitchFamily="34" charset="0"/>
              </a:rPr>
              <a:t>Jakonäkökulma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voi</a:t>
            </a:r>
            <a:r>
              <a:rPr lang="en-GB" altLang="en-US" dirty="0">
                <a:cs typeface="Arial" panose="020B0604020202020204" pitchFamily="34" charset="0"/>
              </a:rPr>
              <a:t> olla </a:t>
            </a:r>
            <a:r>
              <a:rPr lang="en-GB" altLang="en-US" dirty="0" err="1">
                <a:cs typeface="Arial" panose="020B0604020202020204" pitchFamily="34" charset="0"/>
              </a:rPr>
              <a:t>käyttö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vaatimukset</a:t>
            </a:r>
            <a:r>
              <a:rPr lang="en-GB" altLang="en-US" dirty="0">
                <a:cs typeface="Arial" panose="020B0604020202020204" pitchFamily="34" charset="0"/>
              </a:rPr>
              <a:t> (</a:t>
            </a:r>
            <a:r>
              <a:rPr lang="en-GB" altLang="en-US" dirty="0" err="1">
                <a:cs typeface="Arial" panose="020B0604020202020204" pitchFamily="34" charset="0"/>
              </a:rPr>
              <a:t>järjestelmätestaustaso</a:t>
            </a:r>
            <a:r>
              <a:rPr lang="en-GB" altLang="en-US" dirty="0">
                <a:cs typeface="Arial" panose="020B0604020202020204" pitchFamily="34" charset="0"/>
              </a:rPr>
              <a:t>) tai </a:t>
            </a:r>
            <a:r>
              <a:rPr lang="en-GB" altLang="en-US" dirty="0" err="1">
                <a:cs typeface="Arial" panose="020B0604020202020204" pitchFamily="34" charset="0"/>
              </a:rPr>
              <a:t>ohjelmistorakenteet</a:t>
            </a:r>
            <a:r>
              <a:rPr lang="en-GB" altLang="en-US" dirty="0">
                <a:cs typeface="Arial" panose="020B0604020202020204" pitchFamily="34" charset="0"/>
              </a:rPr>
              <a:t> (</a:t>
            </a:r>
            <a:r>
              <a:rPr lang="en-GB" altLang="en-US" dirty="0" err="1">
                <a:cs typeface="Arial" panose="020B0604020202020204" pitchFamily="34" charset="0"/>
              </a:rPr>
              <a:t>ohjelma</a:t>
            </a:r>
            <a:r>
              <a:rPr lang="en-GB" altLang="en-US" dirty="0">
                <a:cs typeface="Arial" panose="020B0604020202020204" pitchFamily="34" charset="0"/>
              </a:rPr>
              <a:t>- </a:t>
            </a:r>
            <a:r>
              <a:rPr lang="en-GB" altLang="en-US" dirty="0" err="1">
                <a:cs typeface="Arial" panose="020B0604020202020204" pitchFamily="34" charset="0"/>
              </a:rPr>
              <a:t>ja</a:t>
            </a:r>
            <a:r>
              <a:rPr lang="en-GB" altLang="en-US" dirty="0">
                <a:cs typeface="Arial" panose="020B0604020202020204" pitchFamily="34" charset="0"/>
              </a:rPr>
              <a:t> </a:t>
            </a:r>
            <a:r>
              <a:rPr lang="en-GB" altLang="en-US" dirty="0" err="1">
                <a:cs typeface="Arial" panose="020B0604020202020204" pitchFamily="34" charset="0"/>
              </a:rPr>
              <a:t>integrointitestaustasot</a:t>
            </a:r>
            <a:r>
              <a:rPr lang="en-GB" altLang="en-US" dirty="0">
                <a:cs typeface="Arial" panose="020B0604020202020204" pitchFamily="34" charset="0"/>
              </a:rPr>
              <a:t>)</a:t>
            </a:r>
          </a:p>
          <a:p>
            <a:endParaRPr lang="en-GB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>
            <a:extLst>
              <a:ext uri="{FF2B5EF4-FFF2-40B4-BE49-F238E27FC236}">
                <a16:creationId xmlns:a16="http://schemas.microsoft.com/office/drawing/2014/main" id="{B970A6E5-4B52-4F70-7FA6-8CBA14C73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Miksi strategia on vaikea käsite</a:t>
            </a:r>
            <a:endParaRPr lang="en-GB" altLang="en-US"/>
          </a:p>
        </p:txBody>
      </p:sp>
      <p:sp>
        <p:nvSpPr>
          <p:cNvPr id="210947" name="Rectangle 3">
            <a:extLst>
              <a:ext uri="{FF2B5EF4-FFF2-40B4-BE49-F238E27FC236}">
                <a16:creationId xmlns:a16="http://schemas.microsoft.com/office/drawing/2014/main" id="{C362003B-35DC-62AA-7CE8-A182CB83B1A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/>
              <a:t>Testausstrategia == Testaustekniikka (</a:t>
            </a:r>
            <a:r>
              <a:rPr lang="fi-FI" altLang="en-US" sz="2400" dirty="0" err="1"/>
              <a:t>Beizer</a:t>
            </a:r>
            <a:r>
              <a:rPr lang="fi-FI" altLang="en-US" sz="2400" dirty="0"/>
              <a:t>)</a:t>
            </a:r>
          </a:p>
          <a:p>
            <a:r>
              <a:rPr lang="fi-FI" altLang="en-US" sz="2400" dirty="0"/>
              <a:t>Testausstrategia on yksityiskohtaisempi kuin testaustekniikka (Bach)</a:t>
            </a:r>
          </a:p>
          <a:p>
            <a:r>
              <a:rPr lang="fi-FI" altLang="en-US" sz="2400" dirty="0"/>
              <a:t>Testausstrategia = Testausprosessi (ISEB </a:t>
            </a:r>
            <a:r>
              <a:rPr lang="fi-FI" altLang="en-US" sz="2400" dirty="0" err="1"/>
              <a:t>Practitioner</a:t>
            </a:r>
            <a:r>
              <a:rPr lang="fi-FI" altLang="en-US" sz="2400" dirty="0"/>
              <a:t>)</a:t>
            </a:r>
          </a:p>
          <a:p>
            <a:r>
              <a:rPr lang="fi-FI" altLang="en-US" sz="2400" dirty="0"/>
              <a:t>Strategia liiketoiminnassa – jotain laajempaa</a:t>
            </a:r>
          </a:p>
          <a:p>
            <a:pPr lvl="1">
              <a:lnSpc>
                <a:spcPct val="80000"/>
              </a:lnSpc>
            </a:pPr>
            <a:r>
              <a:rPr lang="fi-FI" altLang="en-US" sz="1800" dirty="0"/>
              <a:t>Paras arvaus mahdollisuuksista ja uhkista suunnittelun näköpiirissä kaavailluille muutoksille ja toimenpiteille</a:t>
            </a:r>
          </a:p>
          <a:p>
            <a:pPr lvl="1">
              <a:lnSpc>
                <a:spcPct val="80000"/>
              </a:lnSpc>
            </a:pPr>
            <a:r>
              <a:rPr lang="fi-FI" altLang="en-US" sz="1800" dirty="0"/>
              <a:t>Lopputulosten saavuttaminen, ei määrittäminen</a:t>
            </a:r>
          </a:p>
          <a:p>
            <a:pPr lvl="1">
              <a:lnSpc>
                <a:spcPct val="80000"/>
              </a:lnSpc>
            </a:pPr>
            <a:r>
              <a:rPr lang="en-GB" altLang="en-US" sz="1800" dirty="0" err="1"/>
              <a:t>Mitä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organisaation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tulisi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tehdä</a:t>
            </a:r>
            <a:r>
              <a:rPr lang="en-GB" altLang="en-US" sz="1800" dirty="0"/>
              <a:t>? </a:t>
            </a:r>
          </a:p>
          <a:p>
            <a:pPr lvl="1">
              <a:lnSpc>
                <a:spcPct val="80000"/>
              </a:lnSpc>
            </a:pPr>
            <a:r>
              <a:rPr lang="en-GB" altLang="en-US" sz="1800" dirty="0" err="1"/>
              <a:t>Mitkä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ovat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päätökset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joita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tavoittelemme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kuinka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voimme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saavuttaa</a:t>
            </a:r>
            <a:r>
              <a:rPr lang="en-GB" altLang="en-US" sz="1800" dirty="0"/>
              <a:t> n</a:t>
            </a:r>
            <a:r>
              <a:rPr lang="fi-FI" altLang="en-US" sz="1800" dirty="0"/>
              <a:t>e?</a:t>
            </a:r>
            <a:endParaRPr lang="fi-FI" altLang="en-US" sz="2000" dirty="0"/>
          </a:p>
          <a:p>
            <a:endParaRPr lang="en-GB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>
            <a:extLst>
              <a:ext uri="{FF2B5EF4-FFF2-40B4-BE49-F238E27FC236}">
                <a16:creationId xmlns:a16="http://schemas.microsoft.com/office/drawing/2014/main" id="{8C03D1DA-2B24-FC32-1E2D-06F5C7847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Testausstrategia</a:t>
            </a:r>
            <a:endParaRPr lang="en-GB" altLang="en-US"/>
          </a:p>
        </p:txBody>
      </p:sp>
      <p:sp>
        <p:nvSpPr>
          <p:cNvPr id="214019" name="Rectangle 3">
            <a:extLst>
              <a:ext uri="{FF2B5EF4-FFF2-40B4-BE49-F238E27FC236}">
                <a16:creationId xmlns:a16="http://schemas.microsoft.com/office/drawing/2014/main" id="{7ACA4279-69B3-BA36-8BD8-A96C1AC4BB7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Testausstrategian tarkoituksena on mahdollistaa testausta saavuttamaan tavoitteensa</a:t>
            </a:r>
          </a:p>
          <a:p>
            <a:r>
              <a:rPr lang="fi-FI" altLang="en-US" dirty="0"/>
              <a:t>Kuinka suunnittelemme kattavamme tuotteen siten että saadaan aikaan riittävä laadun arviointi </a:t>
            </a:r>
          </a:p>
          <a:p>
            <a:r>
              <a:rPr lang="fi-FI" altLang="en-US" dirty="0"/>
              <a:t>Testausstrategian tarkoitus on selvittää testausprojektin suurimmat tehtävät ja haasteet</a:t>
            </a:r>
            <a:endParaRPr lang="en-GB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>
            <a:extLst>
              <a:ext uri="{FF2B5EF4-FFF2-40B4-BE49-F238E27FC236}">
                <a16:creationId xmlns:a16="http://schemas.microsoft.com/office/drawing/2014/main" id="{9A700164-6C80-1157-0276-4510D14EC1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suunnittelu</a:t>
            </a:r>
            <a:endParaRPr lang="en-GB" altLang="en-US"/>
          </a:p>
        </p:txBody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E4A87C0B-04F6-9F01-D8D7-BF675D241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982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Testausstrategia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0" name="Rectangle 4">
            <a:extLst>
              <a:ext uri="{FF2B5EF4-FFF2-40B4-BE49-F238E27FC236}">
                <a16:creationId xmlns:a16="http://schemas.microsoft.com/office/drawing/2014/main" id="{73BF7313-531E-DDCD-DE47-E7095EDC7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125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Yleistestaussuunnitelma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1" name="Rectangle 5">
            <a:extLst>
              <a:ext uri="{FF2B5EF4-FFF2-40B4-BE49-F238E27FC236}">
                <a16:creationId xmlns:a16="http://schemas.microsoft.com/office/drawing/2014/main" id="{A845A369-2B3F-5F07-8D2B-48443141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268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Testaussuunnitelma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85702" name="Rectangle 6">
            <a:extLst>
              <a:ext uri="{FF2B5EF4-FFF2-40B4-BE49-F238E27FC236}">
                <a16:creationId xmlns:a16="http://schemas.microsoft.com/office/drawing/2014/main" id="{3163EF91-7522-2716-9FBF-C8447438BAB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7963" y="2829913"/>
            <a:ext cx="3435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 dirty="0">
                <a:latin typeface="Arial" panose="020B0604020202020204" pitchFamily="34" charset="0"/>
              </a:rPr>
              <a:t>Järjestelmä / tuote / palvelukohtainen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 dirty="0">
                <a:latin typeface="Arial" panose="020B0604020202020204" pitchFamily="34" charset="0"/>
              </a:rPr>
              <a:t>Useita projekteja saman järjestelmän elinkaaressa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 dirty="0">
              <a:latin typeface="Arial" panose="020B0604020202020204" pitchFamily="34" charset="0"/>
            </a:endParaRPr>
          </a:p>
        </p:txBody>
      </p:sp>
      <p:sp>
        <p:nvSpPr>
          <p:cNvPr id="285703" name="Rectangle 7">
            <a:extLst>
              <a:ext uri="{FF2B5EF4-FFF2-40B4-BE49-F238E27FC236}">
                <a16:creationId xmlns:a16="http://schemas.microsoft.com/office/drawing/2014/main" id="{42B32845-F5E7-1951-262A-51735475632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4049113"/>
            <a:ext cx="343535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Projektikohtainen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Projektin lähestymistapa, strategian räätälöinti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85704" name="Rectangle 8">
            <a:extLst>
              <a:ext uri="{FF2B5EF4-FFF2-40B4-BE49-F238E27FC236}">
                <a16:creationId xmlns:a16="http://schemas.microsoft.com/office/drawing/2014/main" id="{EDF6D315-4B35-D7B5-2532-AB5480C8928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5344513"/>
            <a:ext cx="343535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Tarkentavat suunnitelmat ryhmittäin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85705" name="Rectangle 9">
            <a:extLst>
              <a:ext uri="{FF2B5EF4-FFF2-40B4-BE49-F238E27FC236}">
                <a16:creationId xmlns:a16="http://schemas.microsoft.com/office/drawing/2014/main" id="{413380E9-7F2F-EF84-A707-8F7CB95E9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1839313"/>
            <a:ext cx="3657600" cy="762000"/>
          </a:xfrm>
          <a:prstGeom prst="rect">
            <a:avLst/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wrap="none" anchor="ctr"/>
          <a:lstStyle/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Testauksen missio ja </a:t>
            </a:r>
            <a:br>
              <a:rPr lang="fi-FI" altLang="en-US" dirty="0">
                <a:latin typeface="Arial" panose="020B0604020202020204" pitchFamily="34" charset="0"/>
              </a:rPr>
            </a:br>
            <a:r>
              <a:rPr lang="fi-FI" altLang="en-US" dirty="0">
                <a:latin typeface="Arial" panose="020B0604020202020204" pitchFamily="34" charset="0"/>
              </a:rPr>
              <a:t>korkean tason tavoitteet</a:t>
            </a:r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285706" name="Rectangle 10">
            <a:extLst>
              <a:ext uri="{FF2B5EF4-FFF2-40B4-BE49-F238E27FC236}">
                <a16:creationId xmlns:a16="http://schemas.microsoft.com/office/drawing/2014/main" id="{54E54A86-275C-D221-97F3-718E661DAC6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553200" y="1686913"/>
            <a:ext cx="34353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Organisaation odotukset testaustoiminnalle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r>
              <a:rPr lang="fi-FI" altLang="en-US" sz="1600">
                <a:latin typeface="Arial" panose="020B0604020202020204" pitchFamily="34" charset="0"/>
              </a:rPr>
              <a:t>Laatupainotukset sovellusalueella</a:t>
            </a:r>
          </a:p>
          <a:p>
            <a:pPr>
              <a:lnSpc>
                <a:spcPct val="90000"/>
              </a:lnSpc>
              <a:spcBef>
                <a:spcPct val="20000"/>
              </a:spcBef>
              <a:buSzPct val="65000"/>
              <a:buFont typeface="Times" pitchFamily="18" charset="0"/>
              <a:buChar char="•"/>
            </a:pP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5707" name="AutoShape 11">
            <a:extLst>
              <a:ext uri="{FF2B5EF4-FFF2-40B4-BE49-F238E27FC236}">
                <a16:creationId xmlns:a16="http://schemas.microsoft.com/office/drawing/2014/main" id="{36520A56-4802-16C4-66C9-C2F6073BD264}"/>
              </a:ext>
            </a:extLst>
          </p:cNvPr>
          <p:cNvCxnSpPr>
            <a:cxnSpLocks noChangeShapeType="1"/>
            <a:stCxn id="285705" idx="2"/>
            <a:endCxn id="285699" idx="0"/>
          </p:cNvCxnSpPr>
          <p:nvPr/>
        </p:nvCxnSpPr>
        <p:spPr bwMode="auto">
          <a:xfrm>
            <a:off x="4267200" y="2601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5708" name="AutoShape 12">
            <a:extLst>
              <a:ext uri="{FF2B5EF4-FFF2-40B4-BE49-F238E27FC236}">
                <a16:creationId xmlns:a16="http://schemas.microsoft.com/office/drawing/2014/main" id="{DD8A7F2D-2E43-B070-5395-BF69B0F01646}"/>
              </a:ext>
            </a:extLst>
          </p:cNvPr>
          <p:cNvCxnSpPr>
            <a:cxnSpLocks noChangeShapeType="1"/>
            <a:stCxn id="285699" idx="2"/>
            <a:endCxn id="285700" idx="0"/>
          </p:cNvCxnSpPr>
          <p:nvPr/>
        </p:nvCxnSpPr>
        <p:spPr bwMode="auto">
          <a:xfrm>
            <a:off x="4267200" y="3744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5709" name="AutoShape 13">
            <a:extLst>
              <a:ext uri="{FF2B5EF4-FFF2-40B4-BE49-F238E27FC236}">
                <a16:creationId xmlns:a16="http://schemas.microsoft.com/office/drawing/2014/main" id="{F2499301-6E4A-3104-10DA-E2F6FAFCE87A}"/>
              </a:ext>
            </a:extLst>
          </p:cNvPr>
          <p:cNvCxnSpPr>
            <a:cxnSpLocks noChangeShapeType="1"/>
            <a:stCxn id="285700" idx="2"/>
            <a:endCxn id="285701" idx="0"/>
          </p:cNvCxnSpPr>
          <p:nvPr/>
        </p:nvCxnSpPr>
        <p:spPr bwMode="auto">
          <a:xfrm>
            <a:off x="4267200" y="4887313"/>
            <a:ext cx="0" cy="3810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129C132E-F4A3-07B7-F823-45AC23BCA6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Sisältö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5B9C1267-1082-6E11-1D5C-F13B86099A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6436"/>
            <a:ext cx="10515600" cy="4351338"/>
          </a:xfrm>
        </p:spPr>
        <p:txBody>
          <a:bodyPr/>
          <a:lstStyle/>
          <a:p>
            <a:r>
              <a:rPr lang="fi-FI" altLang="en-US" dirty="0"/>
              <a:t>Perinteinen ja ketterä ohjelmistokehitys – suunnittelun rooli</a:t>
            </a:r>
          </a:p>
          <a:p>
            <a:r>
              <a:rPr lang="fi-FI" altLang="en-US" dirty="0"/>
              <a:t>Testauksen käsitteistön haaste testaussuunnittelulle</a:t>
            </a:r>
          </a:p>
          <a:p>
            <a:r>
              <a:rPr lang="fi-FI" altLang="en-US" dirty="0"/>
              <a:t>Testausstrategian monet ulottuvuudet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AutoShape 2">
            <a:extLst>
              <a:ext uri="{FF2B5EF4-FFF2-40B4-BE49-F238E27FC236}">
                <a16:creationId xmlns:a16="http://schemas.microsoft.com/office/drawing/2014/main" id="{8AF7700D-E31C-D306-9A19-965199EDC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161136"/>
            <a:ext cx="8001000" cy="2667000"/>
          </a:xfrm>
          <a:prstGeom prst="parallelogram">
            <a:avLst>
              <a:gd name="adj" fmla="val 26375"/>
            </a:avLst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86723" name="AutoShape 3">
            <a:extLst>
              <a:ext uri="{FF2B5EF4-FFF2-40B4-BE49-F238E27FC236}">
                <a16:creationId xmlns:a16="http://schemas.microsoft.com/office/drawing/2014/main" id="{2AC5C7E2-6C6A-53F9-A47D-7014CB3C8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2161136"/>
            <a:ext cx="7315200" cy="2209800"/>
          </a:xfrm>
          <a:prstGeom prst="parallelogram">
            <a:avLst>
              <a:gd name="adj" fmla="val 26299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600">
              <a:latin typeface="Arial" panose="020B0604020202020204" pitchFamily="34" charset="0"/>
            </a:endParaRPr>
          </a:p>
        </p:txBody>
      </p:sp>
      <p:sp>
        <p:nvSpPr>
          <p:cNvPr id="286724" name="Rectangle 4">
            <a:extLst>
              <a:ext uri="{FF2B5EF4-FFF2-40B4-BE49-F238E27FC236}">
                <a16:creationId xmlns:a16="http://schemas.microsoft.com/office/drawing/2014/main" id="{E8B3AD8B-0E89-52B5-5C75-8E83F54124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Testausprosessi </a:t>
            </a:r>
            <a:br>
              <a:rPr lang="fi-FI" altLang="en-US"/>
            </a:br>
            <a:r>
              <a:rPr lang="fi-FI" altLang="en-US" sz="1600"/>
              <a:t>Muokattu: Pol &amp; Van Veenendaal. TMap.</a:t>
            </a:r>
            <a:r>
              <a:rPr lang="fi-FI" altLang="en-US" sz="1800"/>
              <a:t> </a:t>
            </a:r>
            <a:endParaRPr lang="en-GB" altLang="en-US"/>
          </a:p>
        </p:txBody>
      </p:sp>
      <p:sp>
        <p:nvSpPr>
          <p:cNvPr id="286725" name="AutoShape 5">
            <a:extLst>
              <a:ext uri="{FF2B5EF4-FFF2-40B4-BE49-F238E27FC236}">
                <a16:creationId xmlns:a16="http://schemas.microsoft.com/office/drawing/2014/main" id="{C64D0E5A-A790-B476-33DD-E4EBEE9EC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Valmistelu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6" name="AutoShape 6">
            <a:extLst>
              <a:ext uri="{FF2B5EF4-FFF2-40B4-BE49-F238E27FC236}">
                <a16:creationId xmlns:a16="http://schemas.microsoft.com/office/drawing/2014/main" id="{F8D114C0-FE2E-CEF5-6A41-F731B3CD8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Määrittely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7" name="AutoShape 7">
            <a:extLst>
              <a:ext uri="{FF2B5EF4-FFF2-40B4-BE49-F238E27FC236}">
                <a16:creationId xmlns:a16="http://schemas.microsoft.com/office/drawing/2014/main" id="{C3E673F1-DE7D-53A7-0DC2-079955A1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Suoritus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8" name="AutoShape 8">
            <a:extLst>
              <a:ext uri="{FF2B5EF4-FFF2-40B4-BE49-F238E27FC236}">
                <a16:creationId xmlns:a16="http://schemas.microsoft.com/office/drawing/2014/main" id="{D53E27C4-36E6-F71F-FEF2-C729CC81B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6800" y="2161136"/>
            <a:ext cx="1828800" cy="1752600"/>
          </a:xfrm>
          <a:prstGeom prst="parallelogram">
            <a:avLst>
              <a:gd name="adj" fmla="val 26087"/>
            </a:avLst>
          </a:prstGeom>
          <a:solidFill>
            <a:schemeClr val="accent1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1600">
                <a:latin typeface="Arial" panose="020B0604020202020204" pitchFamily="34" charset="0"/>
              </a:rPr>
              <a:t>Lopetus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29" name="Text Box 9">
            <a:extLst>
              <a:ext uri="{FF2B5EF4-FFF2-40B4-BE49-F238E27FC236}">
                <a16:creationId xmlns:a16="http://schemas.microsoft.com/office/drawing/2014/main" id="{7E25397F-880F-E96B-6F6A-2BA7503BD4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989936"/>
            <a:ext cx="45720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600">
                <a:latin typeface="Arial" panose="020B0604020202020204" pitchFamily="34" charset="0"/>
              </a:rPr>
              <a:t>Suunnittelu ja hallinta (projektinäkökulma)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30" name="Text Box 10">
            <a:extLst>
              <a:ext uri="{FF2B5EF4-FFF2-40B4-BE49-F238E27FC236}">
                <a16:creationId xmlns:a16="http://schemas.microsoft.com/office/drawing/2014/main" id="{20F0DBCD-AC87-D5AB-166A-3FC7076BB2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0400" y="4447136"/>
            <a:ext cx="5638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600">
                <a:latin typeface="Arial" panose="020B0604020202020204" pitchFamily="34" charset="0"/>
              </a:rPr>
              <a:t> Strateginen suunnittelu ja hallinta (elinkaarinäkökulma)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286731" name="Text Box 11">
            <a:extLst>
              <a:ext uri="{FF2B5EF4-FFF2-40B4-BE49-F238E27FC236}">
                <a16:creationId xmlns:a16="http://schemas.microsoft.com/office/drawing/2014/main" id="{5B77319D-F329-6DF4-2C0E-0D020A3F7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239299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Testausstrategia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2" name="AutoShape 12">
            <a:extLst>
              <a:ext uri="{FF2B5EF4-FFF2-40B4-BE49-F238E27FC236}">
                <a16:creationId xmlns:a16="http://schemas.microsoft.com/office/drawing/2014/main" id="{DE45CF25-F549-CF13-0A02-5CFB424CCD53}"/>
              </a:ext>
            </a:extLst>
          </p:cNvPr>
          <p:cNvCxnSpPr>
            <a:cxnSpLocks noChangeShapeType="1"/>
            <a:endCxn id="286722" idx="3"/>
          </p:cNvCxnSpPr>
          <p:nvPr/>
        </p:nvCxnSpPr>
        <p:spPr bwMode="auto">
          <a:xfrm flipV="1">
            <a:off x="3657601" y="4828136"/>
            <a:ext cx="2505075" cy="45720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733" name="Text Box 13">
            <a:extLst>
              <a:ext uri="{FF2B5EF4-FFF2-40B4-BE49-F238E27FC236}">
                <a16:creationId xmlns:a16="http://schemas.microsoft.com/office/drawing/2014/main" id="{C5C39053-E515-648C-4054-94D841B12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5600" y="5178974"/>
            <a:ext cx="3962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Testaussuunnitelma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4" name="AutoShape 14">
            <a:extLst>
              <a:ext uri="{FF2B5EF4-FFF2-40B4-BE49-F238E27FC236}">
                <a16:creationId xmlns:a16="http://schemas.microsoft.com/office/drawing/2014/main" id="{7EEE657A-9AA3-59C8-29A4-23B916A42CCF}"/>
              </a:ext>
            </a:extLst>
          </p:cNvPr>
          <p:cNvCxnSpPr>
            <a:cxnSpLocks noChangeShapeType="1"/>
            <a:stCxn id="286733" idx="0"/>
            <a:endCxn id="286723" idx="4"/>
          </p:cNvCxnSpPr>
          <p:nvPr/>
        </p:nvCxnSpPr>
        <p:spPr bwMode="auto">
          <a:xfrm flipH="1" flipV="1">
            <a:off x="6858000" y="4370937"/>
            <a:ext cx="1828800" cy="808037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6735" name="Text Box 15">
            <a:extLst>
              <a:ext uri="{FF2B5EF4-FFF2-40B4-BE49-F238E27FC236}">
                <a16:creationId xmlns:a16="http://schemas.microsoft.com/office/drawing/2014/main" id="{A528DE4D-B312-003D-8DC6-116D45E7BB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1399137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Testitapaukset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cxnSp>
        <p:nvCxnSpPr>
          <p:cNvPr id="286736" name="AutoShape 16">
            <a:extLst>
              <a:ext uri="{FF2B5EF4-FFF2-40B4-BE49-F238E27FC236}">
                <a16:creationId xmlns:a16="http://schemas.microsoft.com/office/drawing/2014/main" id="{7C630F15-9438-E138-F297-7CB777996B80}"/>
              </a:ext>
            </a:extLst>
          </p:cNvPr>
          <p:cNvCxnSpPr>
            <a:cxnSpLocks noChangeShapeType="1"/>
            <a:stCxn id="286735" idx="2"/>
            <a:endCxn id="286725" idx="0"/>
          </p:cNvCxnSpPr>
          <p:nvPr/>
        </p:nvCxnSpPr>
        <p:spPr bwMode="auto">
          <a:xfrm flipH="1">
            <a:off x="5715000" y="1796012"/>
            <a:ext cx="2286000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6737" name="AutoShape 17">
            <a:extLst>
              <a:ext uri="{FF2B5EF4-FFF2-40B4-BE49-F238E27FC236}">
                <a16:creationId xmlns:a16="http://schemas.microsoft.com/office/drawing/2014/main" id="{3695F62B-0F49-F670-02AB-073F39312CE6}"/>
              </a:ext>
            </a:extLst>
          </p:cNvPr>
          <p:cNvCxnSpPr>
            <a:cxnSpLocks noChangeShapeType="1"/>
            <a:stCxn id="286735" idx="2"/>
            <a:endCxn id="286727" idx="0"/>
          </p:cNvCxnSpPr>
          <p:nvPr/>
        </p:nvCxnSpPr>
        <p:spPr bwMode="auto">
          <a:xfrm>
            <a:off x="8001000" y="1796012"/>
            <a:ext cx="457200" cy="365125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>
            <a:extLst>
              <a:ext uri="{FF2B5EF4-FFF2-40B4-BE49-F238E27FC236}">
                <a16:creationId xmlns:a16="http://schemas.microsoft.com/office/drawing/2014/main" id="{745459A5-8ED0-5FB3-955A-CAA288A33A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Projektin näkökulma testaussuunnitteluun</a:t>
            </a:r>
            <a:br>
              <a:rPr lang="fi-FI" altLang="en-US"/>
            </a:br>
            <a:r>
              <a:rPr lang="fi-FI" altLang="en-US" sz="1600"/>
              <a:t>Lähde: Pol &amp; Van Veenendaal. TMap.</a:t>
            </a:r>
            <a:r>
              <a:rPr lang="fi-FI" altLang="en-US" sz="1800"/>
              <a:t> </a:t>
            </a:r>
            <a:endParaRPr lang="en-GB" altLang="en-US" sz="1800"/>
          </a:p>
        </p:txBody>
      </p:sp>
      <p:grpSp>
        <p:nvGrpSpPr>
          <p:cNvPr id="288771" name="Group 3">
            <a:extLst>
              <a:ext uri="{FF2B5EF4-FFF2-40B4-BE49-F238E27FC236}">
                <a16:creationId xmlns:a16="http://schemas.microsoft.com/office/drawing/2014/main" id="{6FD44C4A-60C2-92A1-F92D-F5A14D972805}"/>
              </a:ext>
            </a:extLst>
          </p:cNvPr>
          <p:cNvGrpSpPr>
            <a:grpSpLocks/>
          </p:cNvGrpSpPr>
          <p:nvPr/>
        </p:nvGrpSpPr>
        <p:grpSpPr bwMode="auto">
          <a:xfrm>
            <a:off x="2857500" y="1996966"/>
            <a:ext cx="6477000" cy="4038600"/>
            <a:chOff x="816" y="1536"/>
            <a:chExt cx="4080" cy="2544"/>
          </a:xfrm>
        </p:grpSpPr>
        <p:sp>
          <p:nvSpPr>
            <p:cNvPr id="288772" name="AutoShape 4">
              <a:extLst>
                <a:ext uri="{FF2B5EF4-FFF2-40B4-BE49-F238E27FC236}">
                  <a16:creationId xmlns:a16="http://schemas.microsoft.com/office/drawing/2014/main" id="{0AA9A40F-873F-1AA7-1D47-B0FC5A448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1536"/>
              <a:ext cx="4080" cy="2544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algn="ctr"/>
              <a:r>
                <a:rPr lang="fi-FI" altLang="en-US">
                  <a:latin typeface="Arial" panose="020B0604020202020204" pitchFamily="34" charset="0"/>
                </a:rPr>
                <a:t>Yleistestaussuunnitelma</a:t>
              </a:r>
              <a:endParaRPr lang="en-GB" altLang="en-US">
                <a:latin typeface="Arial" panose="020B0604020202020204" pitchFamily="34" charset="0"/>
              </a:endParaRPr>
            </a:p>
          </p:txBody>
        </p:sp>
        <p:sp>
          <p:nvSpPr>
            <p:cNvPr id="288773" name="Rectangle 5">
              <a:extLst>
                <a:ext uri="{FF2B5EF4-FFF2-40B4-BE49-F238E27FC236}">
                  <a16:creationId xmlns:a16="http://schemas.microsoft.com/office/drawing/2014/main" id="{25B03F0E-ADFB-8271-6E87-1DB5AA586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2045"/>
              <a:ext cx="3284" cy="20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8774" name="Rectangle 6">
              <a:extLst>
                <a:ext uri="{FF2B5EF4-FFF2-40B4-BE49-F238E27FC236}">
                  <a16:creationId xmlns:a16="http://schemas.microsoft.com/office/drawing/2014/main" id="{76E65F2F-6EF9-254C-E8F8-EFEFE6938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2096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Hyväksymistestaussuunnitelma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5" name="Rectangle 7">
              <a:extLst>
                <a:ext uri="{FF2B5EF4-FFF2-40B4-BE49-F238E27FC236}">
                  <a16:creationId xmlns:a16="http://schemas.microsoft.com/office/drawing/2014/main" id="{954AFD83-F2B9-B226-8B8E-3C03364C5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2604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Järjestelmätestaussuunnitelma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6" name="Rectangle 8">
              <a:extLst>
                <a:ext uri="{FF2B5EF4-FFF2-40B4-BE49-F238E27FC236}">
                  <a16:creationId xmlns:a16="http://schemas.microsoft.com/office/drawing/2014/main" id="{7D8B6E2C-2479-0EB9-7A5C-F2A601AAE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3113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Integrointitestaussuunnitelma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  <p:sp>
          <p:nvSpPr>
            <p:cNvPr id="288777" name="Rectangle 9">
              <a:extLst>
                <a:ext uri="{FF2B5EF4-FFF2-40B4-BE49-F238E27FC236}">
                  <a16:creationId xmlns:a16="http://schemas.microsoft.com/office/drawing/2014/main" id="{9134C102-C931-D057-2335-5F095F681F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4" y="3622"/>
              <a:ext cx="3184" cy="458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fi-FI" altLang="en-US" sz="2000">
                  <a:latin typeface="Arial" panose="020B0604020202020204" pitchFamily="34" charset="0"/>
                </a:rPr>
                <a:t>Yksikkötestaussuunnitelma</a:t>
              </a:r>
              <a:endParaRPr lang="en-GB" altLang="en-US" sz="2000"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>
            <a:extLst>
              <a:ext uri="{FF2B5EF4-FFF2-40B4-BE49-F238E27FC236}">
                <a16:creationId xmlns:a16="http://schemas.microsoft.com/office/drawing/2014/main" id="{126C9F1D-0C65-2627-CFEF-B8D86F20C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Mitä sisällyttää testausstrategiaan</a:t>
            </a:r>
            <a:endParaRPr lang="en-GB" altLang="en-US"/>
          </a:p>
        </p:txBody>
      </p:sp>
      <p:sp>
        <p:nvSpPr>
          <p:cNvPr id="290819" name="Rectangle 3">
            <a:extLst>
              <a:ext uri="{FF2B5EF4-FFF2-40B4-BE49-F238E27FC236}">
                <a16:creationId xmlns:a16="http://schemas.microsoft.com/office/drawing/2014/main" id="{D7099DF3-183C-2B8F-5283-6E2F19B654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3393859"/>
            <a:ext cx="2305050" cy="1812925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Testaustasot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Testausvaiheet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(Testikierrokset)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Testityypit</a:t>
            </a:r>
          </a:p>
          <a:p>
            <a:pPr algn="ctr"/>
            <a:r>
              <a:rPr lang="fi-FI" altLang="en-US" dirty="0">
                <a:latin typeface="Arial" panose="020B0604020202020204" pitchFamily="34" charset="0"/>
              </a:rPr>
              <a:t>(Testausympäristöt)</a:t>
            </a:r>
          </a:p>
          <a:p>
            <a:pPr algn="ctr"/>
            <a:r>
              <a:rPr lang="fi-FI" altLang="en-US" b="1" dirty="0">
                <a:latin typeface="Arial" panose="020B0604020202020204" pitchFamily="34" charset="0"/>
              </a:rPr>
              <a:t>Testaustekniikat</a:t>
            </a:r>
            <a:endParaRPr lang="en-GB" altLang="en-US" b="1" dirty="0">
              <a:latin typeface="Arial" panose="020B0604020202020204" pitchFamily="34" charset="0"/>
            </a:endParaRPr>
          </a:p>
        </p:txBody>
      </p:sp>
      <p:sp>
        <p:nvSpPr>
          <p:cNvPr id="290820" name="AutoShape 4">
            <a:extLst>
              <a:ext uri="{FF2B5EF4-FFF2-40B4-BE49-F238E27FC236}">
                <a16:creationId xmlns:a16="http://schemas.microsoft.com/office/drawing/2014/main" id="{F0516782-14F9-C47F-E512-9BA200F5F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3" y="2387383"/>
            <a:ext cx="2305050" cy="8064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Missio ja tavoitteet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0821" name="Text Box 5">
            <a:extLst>
              <a:ext uri="{FF2B5EF4-FFF2-40B4-BE49-F238E27FC236}">
                <a16:creationId xmlns:a16="http://schemas.microsoft.com/office/drawing/2014/main" id="{CEACB35C-5235-329C-DC24-01448A5C9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1425" y="1784134"/>
            <a:ext cx="23050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200" dirty="0">
                <a:latin typeface="Arial" panose="020B0604020202020204" pitchFamily="34" charset="0"/>
              </a:rPr>
              <a:t>”Löytää kaikkein tärkeimmät viat mahdollisimman nopeasti mahdollisimman halvalla”</a:t>
            </a:r>
            <a:endParaRPr lang="en-GB" altLang="en-US" sz="1200" dirty="0">
              <a:latin typeface="Arial" panose="020B0604020202020204" pitchFamily="34" charset="0"/>
            </a:endParaRPr>
          </a:p>
        </p:txBody>
      </p:sp>
      <p:sp>
        <p:nvSpPr>
          <p:cNvPr id="290822" name="AutoShape 6">
            <a:extLst>
              <a:ext uri="{FF2B5EF4-FFF2-40B4-BE49-F238E27FC236}">
                <a16:creationId xmlns:a16="http://schemas.microsoft.com/office/drawing/2014/main" id="{C5549077-3E69-3A3C-58E3-DBA2DA57C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788" y="2387384"/>
            <a:ext cx="2305050" cy="873125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Testausprosessi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0823" name="AutoShape 7">
            <a:extLst>
              <a:ext uri="{FF2B5EF4-FFF2-40B4-BE49-F238E27FC236}">
                <a16:creationId xmlns:a16="http://schemas.microsoft.com/office/drawing/2014/main" id="{1B7272CC-1244-57B6-E593-D50FB4147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2863" y="3730409"/>
            <a:ext cx="2665412" cy="1274763"/>
          </a:xfrm>
          <a:prstGeom prst="rightArrowCallout">
            <a:avLst>
              <a:gd name="adj1" fmla="val 25000"/>
              <a:gd name="adj2" fmla="val 25000"/>
              <a:gd name="adj3" fmla="val 34848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Laatu-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ominaisuudet</a:t>
            </a:r>
          </a:p>
        </p:txBody>
      </p:sp>
      <p:sp>
        <p:nvSpPr>
          <p:cNvPr id="290824" name="AutoShape 8">
            <a:extLst>
              <a:ext uri="{FF2B5EF4-FFF2-40B4-BE49-F238E27FC236}">
                <a16:creationId xmlns:a16="http://schemas.microsoft.com/office/drawing/2014/main" id="{E027282F-2A0F-D706-960F-1163B021F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1784134"/>
            <a:ext cx="1944688" cy="1476375"/>
          </a:xfrm>
          <a:prstGeom prst="downArrowCallout">
            <a:avLst>
              <a:gd name="adj1" fmla="val 32930"/>
              <a:gd name="adj2" fmla="val 32930"/>
              <a:gd name="adj3" fmla="val 16667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Järjestelmä-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kehityksen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ympäristö</a:t>
            </a:r>
          </a:p>
        </p:txBody>
      </p:sp>
      <p:sp>
        <p:nvSpPr>
          <p:cNvPr id="290825" name="AutoShape 9">
            <a:extLst>
              <a:ext uri="{FF2B5EF4-FFF2-40B4-BE49-F238E27FC236}">
                <a16:creationId xmlns:a16="http://schemas.microsoft.com/office/drawing/2014/main" id="{B005CC61-65EE-141D-9FBF-942DF3191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9226" y="3730409"/>
            <a:ext cx="2593975" cy="1274763"/>
          </a:xfrm>
          <a:prstGeom prst="leftArrowCallout">
            <a:avLst>
              <a:gd name="adj1" fmla="val 25000"/>
              <a:gd name="adj2" fmla="val 25000"/>
              <a:gd name="adj3" fmla="val 33914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Korkean tason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tuoterakenteet</a:t>
            </a:r>
          </a:p>
        </p:txBody>
      </p:sp>
      <p:sp>
        <p:nvSpPr>
          <p:cNvPr id="290826" name="Text Box 10">
            <a:extLst>
              <a:ext uri="{FF2B5EF4-FFF2-40B4-BE49-F238E27FC236}">
                <a16:creationId xmlns:a16="http://schemas.microsoft.com/office/drawing/2014/main" id="{F0E8E82F-1986-7A93-701E-0E42EE7FA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4176" y="5595722"/>
            <a:ext cx="2017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Koettu laatu</a:t>
            </a:r>
          </a:p>
        </p:txBody>
      </p:sp>
      <p:sp>
        <p:nvSpPr>
          <p:cNvPr id="290827" name="Line 11">
            <a:extLst>
              <a:ext uri="{FF2B5EF4-FFF2-40B4-BE49-F238E27FC236}">
                <a16:creationId xmlns:a16="http://schemas.microsoft.com/office/drawing/2014/main" id="{83495979-AB37-C478-F6E7-63681D6918BC}"/>
              </a:ext>
            </a:extLst>
          </p:cNvPr>
          <p:cNvSpPr>
            <a:spLocks noChangeShapeType="1"/>
          </p:cNvSpPr>
          <p:nvPr/>
        </p:nvSpPr>
        <p:spPr bwMode="auto">
          <a:xfrm>
            <a:off x="6472238" y="5273459"/>
            <a:ext cx="0" cy="3349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828" name="AutoShape 12">
            <a:extLst>
              <a:ext uri="{FF2B5EF4-FFF2-40B4-BE49-F238E27FC236}">
                <a16:creationId xmlns:a16="http://schemas.microsoft.com/office/drawing/2014/main" id="{91796114-C6E9-2BD0-C0C6-505C10E76D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736883"/>
            <a:ext cx="2954338" cy="1543050"/>
          </a:xfrm>
          <a:prstGeom prst="irregularSeal1">
            <a:avLst/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Sovellusalueen 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riskit </a:t>
            </a:r>
            <a:endParaRPr lang="en-GB" altLang="en-US" sz="20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>
            <a:extLst>
              <a:ext uri="{FF2B5EF4-FFF2-40B4-BE49-F238E27FC236}">
                <a16:creationId xmlns:a16="http://schemas.microsoft.com/office/drawing/2014/main" id="{4BDBABDC-63DB-DB77-484B-B446145D6E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Miksi - Entä jos?</a:t>
            </a:r>
            <a:endParaRPr lang="en-GB" altLang="en-US"/>
          </a:p>
        </p:txBody>
      </p:sp>
      <p:sp>
        <p:nvSpPr>
          <p:cNvPr id="223235" name="Rectangle 3">
            <a:extLst>
              <a:ext uri="{FF2B5EF4-FFF2-40B4-BE49-F238E27FC236}">
                <a16:creationId xmlns:a16="http://schemas.microsoft.com/office/drawing/2014/main" id="{08401E97-06BA-1DB2-6E54-5684C557958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Testausstrategiat yleensä</a:t>
            </a:r>
          </a:p>
          <a:p>
            <a:pPr lvl="1"/>
            <a:r>
              <a:rPr lang="fi-FI" altLang="en-US" dirty="0"/>
              <a:t>Tehdään useille projekteille TAI</a:t>
            </a:r>
          </a:p>
          <a:p>
            <a:pPr lvl="1"/>
            <a:r>
              <a:rPr lang="fi-FI" altLang="en-US" dirty="0"/>
              <a:t>Tehdään yhdelle projektille ja käytetään uudelleen seuraaville</a:t>
            </a:r>
          </a:p>
          <a:p>
            <a:r>
              <a:rPr lang="fi-FI" altLang="en-US" dirty="0"/>
              <a:t>Räätälöintikohdat pitää osoittaa</a:t>
            </a:r>
          </a:p>
          <a:p>
            <a:pPr lvl="1"/>
            <a:r>
              <a:rPr lang="fi-FI" altLang="en-US" dirty="0"/>
              <a:t>Tyypilliset omat tulkinnat rikkovat kokonaisuuden</a:t>
            </a:r>
          </a:p>
          <a:p>
            <a:pPr lvl="1"/>
            <a:r>
              <a:rPr lang="fi-FI" altLang="en-US" dirty="0"/>
              <a:t>Vaihtoehtojen tunnistaminen jo tehdessä järkevää</a:t>
            </a:r>
            <a:endParaRPr lang="en-GB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>
            <a:extLst>
              <a:ext uri="{FF2B5EF4-FFF2-40B4-BE49-F238E27FC236}">
                <a16:creationId xmlns:a16="http://schemas.microsoft.com/office/drawing/2014/main" id="{E8105273-F6AA-966D-0233-C80B80F79E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Mitä sisällyttää projektin yleistestaussuunnitelmaan</a:t>
            </a:r>
            <a:endParaRPr lang="en-GB" altLang="en-US"/>
          </a:p>
        </p:txBody>
      </p:sp>
      <p:sp>
        <p:nvSpPr>
          <p:cNvPr id="292867" name="Rectangle 3">
            <a:extLst>
              <a:ext uri="{FF2B5EF4-FFF2-40B4-BE49-F238E27FC236}">
                <a16:creationId xmlns:a16="http://schemas.microsoft.com/office/drawing/2014/main" id="{E98CC163-FED3-27D7-9506-884C1202A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5114" y="3482975"/>
            <a:ext cx="2327275" cy="1781175"/>
          </a:xfrm>
          <a:prstGeom prst="rect">
            <a:avLst/>
          </a:prstGeom>
          <a:solidFill>
            <a:schemeClr val="folHlink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>
                <a:latin typeface="Arial" panose="020B0604020202020204" pitchFamily="34" charset="0"/>
              </a:rPr>
              <a:t>Testaustasot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Testausvaiheet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(Testikierrokset)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Testityypit</a:t>
            </a:r>
          </a:p>
          <a:p>
            <a:pPr algn="ctr"/>
            <a:r>
              <a:rPr lang="fi-FI" altLang="en-US">
                <a:latin typeface="Arial" panose="020B0604020202020204" pitchFamily="34" charset="0"/>
              </a:rPr>
              <a:t>(Testausympäristöt)</a:t>
            </a:r>
          </a:p>
          <a:p>
            <a:pPr algn="ctr"/>
            <a:r>
              <a:rPr lang="fi-FI" altLang="en-US" b="1">
                <a:latin typeface="Arial" panose="020B0604020202020204" pitchFamily="34" charset="0"/>
              </a:rPr>
              <a:t>Testaustekniikat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92868" name="AutoShape 4">
            <a:extLst>
              <a:ext uri="{FF2B5EF4-FFF2-40B4-BE49-F238E27FC236}">
                <a16:creationId xmlns:a16="http://schemas.microsoft.com/office/drawing/2014/main" id="{2518FE2A-2A9F-69DD-9840-74BD31236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8764" y="2493962"/>
            <a:ext cx="2327275" cy="792163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Missio ja tavoitteet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2869" name="Text Box 5">
            <a:extLst>
              <a:ext uri="{FF2B5EF4-FFF2-40B4-BE49-F238E27FC236}">
                <a16:creationId xmlns:a16="http://schemas.microsoft.com/office/drawing/2014/main" id="{AF23AA99-A11A-1A0D-9CE8-024595941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1" y="1900237"/>
            <a:ext cx="23272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1200">
                <a:latin typeface="Arial" panose="020B0604020202020204" pitchFamily="34" charset="0"/>
              </a:rPr>
              <a:t>”Löytää kaikkein tärkeimmät viat mahdollisimman nopeasti mahdollisimman halvalla”</a:t>
            </a:r>
            <a:endParaRPr lang="en-GB" altLang="en-US" sz="1200">
              <a:latin typeface="Arial" panose="020B0604020202020204" pitchFamily="34" charset="0"/>
            </a:endParaRPr>
          </a:p>
        </p:txBody>
      </p:sp>
      <p:sp>
        <p:nvSpPr>
          <p:cNvPr id="292870" name="AutoShape 6">
            <a:extLst>
              <a:ext uri="{FF2B5EF4-FFF2-40B4-BE49-F238E27FC236}">
                <a16:creationId xmlns:a16="http://schemas.microsoft.com/office/drawing/2014/main" id="{6BF39390-F26B-3F3A-1F6E-18B9535A0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414" y="2493961"/>
            <a:ext cx="2327275" cy="857250"/>
          </a:xfrm>
          <a:prstGeom prst="roundRect">
            <a:avLst>
              <a:gd name="adj" fmla="val 16667"/>
            </a:avLst>
          </a:prstGeom>
          <a:solidFill>
            <a:schemeClr val="folHlink"/>
          </a:solidFill>
          <a:ln w="9525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>
                <a:latin typeface="Arial" panose="020B0604020202020204" pitchFamily="34" charset="0"/>
              </a:rPr>
              <a:t>Testausprosessi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92871" name="AutoShape 7">
            <a:extLst>
              <a:ext uri="{FF2B5EF4-FFF2-40B4-BE49-F238E27FC236}">
                <a16:creationId xmlns:a16="http://schemas.microsoft.com/office/drawing/2014/main" id="{306C1B83-E570-7CA2-DF48-8A7327ED1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6" y="3813175"/>
            <a:ext cx="2690813" cy="1254125"/>
          </a:xfrm>
          <a:prstGeom prst="rightArrowCallout">
            <a:avLst>
              <a:gd name="adj1" fmla="val 25000"/>
              <a:gd name="adj2" fmla="val 25000"/>
              <a:gd name="adj3" fmla="val 35760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Laatu-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ominaisuudet</a:t>
            </a:r>
          </a:p>
        </p:txBody>
      </p:sp>
      <p:sp>
        <p:nvSpPr>
          <p:cNvPr id="292872" name="AutoShape 8">
            <a:extLst>
              <a:ext uri="{FF2B5EF4-FFF2-40B4-BE49-F238E27FC236}">
                <a16:creationId xmlns:a16="http://schemas.microsoft.com/office/drawing/2014/main" id="{BF112718-2379-F676-C368-25E934CE18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9575" y="1900237"/>
            <a:ext cx="1963738" cy="1450975"/>
          </a:xfrm>
          <a:prstGeom prst="downArrowCallout">
            <a:avLst>
              <a:gd name="adj1" fmla="val 33835"/>
              <a:gd name="adj2" fmla="val 33835"/>
              <a:gd name="adj3" fmla="val 16667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Projektiympäristö</a:t>
            </a:r>
          </a:p>
        </p:txBody>
      </p:sp>
      <p:sp>
        <p:nvSpPr>
          <p:cNvPr id="292873" name="AutoShape 9">
            <a:extLst>
              <a:ext uri="{FF2B5EF4-FFF2-40B4-BE49-F238E27FC236}">
                <a16:creationId xmlns:a16="http://schemas.microsoft.com/office/drawing/2014/main" id="{9C778854-7841-DA64-E57C-02233A33D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8439" y="3813175"/>
            <a:ext cx="2617787" cy="1254125"/>
          </a:xfrm>
          <a:prstGeom prst="leftArrowCallout">
            <a:avLst>
              <a:gd name="adj1" fmla="val 25000"/>
              <a:gd name="adj2" fmla="val 25000"/>
              <a:gd name="adj3" fmla="val 34789"/>
              <a:gd name="adj4" fmla="val 66667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fi-FI" altLang="en-US" sz="2000">
                <a:latin typeface="Arial" panose="020B0604020202020204" pitchFamily="34" charset="0"/>
              </a:rPr>
              <a:t>Tuote-</a:t>
            </a:r>
            <a:br>
              <a:rPr lang="fi-FI" altLang="en-US" sz="2000">
                <a:latin typeface="Arial" panose="020B0604020202020204" pitchFamily="34" charset="0"/>
              </a:rPr>
            </a:br>
            <a:r>
              <a:rPr lang="fi-FI" altLang="en-US" sz="2000">
                <a:latin typeface="Arial" panose="020B0604020202020204" pitchFamily="34" charset="0"/>
              </a:rPr>
              <a:t>rakenteet</a:t>
            </a:r>
          </a:p>
        </p:txBody>
      </p:sp>
      <p:sp>
        <p:nvSpPr>
          <p:cNvPr id="292874" name="Text Box 10">
            <a:extLst>
              <a:ext uri="{FF2B5EF4-FFF2-40B4-BE49-F238E27FC236}">
                <a16:creationId xmlns:a16="http://schemas.microsoft.com/office/drawing/2014/main" id="{99E06D63-8D98-C3AD-FBA5-2EB8E113E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9576" y="5646737"/>
            <a:ext cx="20367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Koettu laatu</a:t>
            </a:r>
          </a:p>
        </p:txBody>
      </p:sp>
      <p:sp>
        <p:nvSpPr>
          <p:cNvPr id="292875" name="Line 11">
            <a:extLst>
              <a:ext uri="{FF2B5EF4-FFF2-40B4-BE49-F238E27FC236}">
                <a16:creationId xmlns:a16="http://schemas.microsoft.com/office/drawing/2014/main" id="{93C2690C-F6EC-9031-9EFC-68889B92954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8750" y="5330824"/>
            <a:ext cx="0" cy="3286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2876" name="AutoShape 12">
            <a:extLst>
              <a:ext uri="{FF2B5EF4-FFF2-40B4-BE49-F238E27FC236}">
                <a16:creationId xmlns:a16="http://schemas.microsoft.com/office/drawing/2014/main" id="{76CC972C-0436-61B8-2138-FC8FE407D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4765621"/>
            <a:ext cx="2982913" cy="1517650"/>
          </a:xfrm>
          <a:prstGeom prst="irregularSeal1">
            <a:avLst/>
          </a:prstGeom>
          <a:gradFill rotWithShape="0">
            <a:gsLst>
              <a:gs pos="0">
                <a:schemeClr val="bg1"/>
              </a:gs>
              <a:gs pos="100000">
                <a:srgbClr val="FF0000"/>
              </a:gs>
            </a:gsLst>
            <a:path path="shape">
              <a:fillToRect l="50000" t="50000" r="50000" b="50000"/>
            </a:path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fi-FI" altLang="en-US" sz="2000" dirty="0">
                <a:latin typeface="Arial" panose="020B0604020202020204" pitchFamily="34" charset="0"/>
              </a:rPr>
              <a:t>Sovelluksen </a:t>
            </a:r>
            <a:br>
              <a:rPr lang="fi-FI" altLang="en-US" sz="2000" dirty="0">
                <a:latin typeface="Arial" panose="020B0604020202020204" pitchFamily="34" charset="0"/>
              </a:rPr>
            </a:br>
            <a:r>
              <a:rPr lang="fi-FI" altLang="en-US" sz="2000" dirty="0">
                <a:latin typeface="Arial" panose="020B0604020202020204" pitchFamily="34" charset="0"/>
              </a:rPr>
              <a:t>riskit </a:t>
            </a:r>
            <a:endParaRPr lang="en-GB" alt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15093C58-7A9A-F331-1849-2122F7887B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suunnitelman sisältö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5BF1D84E-0ED3-233C-A9F4-D49FFDF2A8E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 dirty="0"/>
              <a:t>Helppo vastaus: IEEE 829 sisältö, 16 otsikkoa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Lähestymistapa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Laaja käsite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Strategia pääosin tässä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Testitapausarkkitehtuuri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Testauksen kohde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Mitä testataan ja mitä ei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Ei pitäisi olla speksin kopio</a:t>
            </a:r>
          </a:p>
          <a:p>
            <a:pPr lvl="1">
              <a:lnSpc>
                <a:spcPct val="90000"/>
              </a:lnSpc>
            </a:pPr>
            <a:r>
              <a:rPr lang="fi-FI" altLang="en-US" sz="2000" dirty="0"/>
              <a:t>Testaaja näkökulma (vs. suunnittelijan näkökulma)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Tehtävät, Aikataulu &amp; Roolit</a:t>
            </a:r>
          </a:p>
          <a:p>
            <a:pPr>
              <a:lnSpc>
                <a:spcPct val="90000"/>
              </a:lnSpc>
            </a:pPr>
            <a:r>
              <a:rPr lang="fi-FI" altLang="en-US" sz="2400" dirty="0"/>
              <a:t>Resurssit, osaaminen, tarvittava koulutus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CEBE611A-A431-B209-CEE3-0B8C4E6A12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(1/5)</a:t>
            </a:r>
            <a:endParaRPr lang="en-GB" altLang="en-US"/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15216EA9-77F8-0906-3742-5A0633B3D79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4094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Tilanteen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fi-FI" altLang="en-US" sz="2400" dirty="0"/>
              <a:t>asiayhteyden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ymmärtäminen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Mistä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tilanteesta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lähdetään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suunnittelemaan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Millainen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fi-FI" altLang="en-US" sz="2000" dirty="0"/>
              <a:t>asiayhteys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vaikuttaa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Sidosryhmien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tunnistaminen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tavoitteet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mikä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painoarvo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tekijät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vaikuttavat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tavoitteet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niin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ne </a:t>
            </a:r>
            <a:r>
              <a:rPr lang="en-GB" altLang="en-US" sz="2000" dirty="0" err="1"/>
              <a:t>sisältävät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elementit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sidosryhmien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>
            <a:extLst>
              <a:ext uri="{FF2B5EF4-FFF2-40B4-BE49-F238E27FC236}">
                <a16:creationId xmlns:a16="http://schemas.microsoft.com/office/drawing/2014/main" id="{EFE7EC88-CA61-041D-BE7C-B086D25C03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(2/5)</a:t>
            </a:r>
            <a:endParaRPr lang="en-GB" altLang="en-US"/>
          </a:p>
        </p:txBody>
      </p:sp>
      <p:sp>
        <p:nvSpPr>
          <p:cNvPr id="296963" name="Rectangle 3">
            <a:extLst>
              <a:ext uri="{FF2B5EF4-FFF2-40B4-BE49-F238E27FC236}">
                <a16:creationId xmlns:a16="http://schemas.microsoft.com/office/drawing/2014/main" id="{AB7EA184-CE4F-8BAF-2585-AE79CCF3C5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Tuen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liittoutumien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muodostaminen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tekemisen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onnistumisen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edellytykset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käytäntöjen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olla </a:t>
            </a:r>
            <a:r>
              <a:rPr lang="en-GB" altLang="en-US" sz="2000" dirty="0" err="1"/>
              <a:t>selvinä</a:t>
            </a:r>
            <a:r>
              <a:rPr lang="en-GB" altLang="en-US" sz="2000" dirty="0"/>
              <a:t>? </a:t>
            </a:r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johtoryhmän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tuen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osalta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vaaditaan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kuinka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saavutetaan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Ketkä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päätöksentekijöinä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liittyvissä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päätöksissä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osoitetaan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tehokasta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päätöksentekijöiden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liittoutumia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yhteistyökuvioita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ylläpitää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onnistuneen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viestinnän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aikaansaamiseksi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A1FF0840-DE57-64B4-485C-E87F893467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(3/5)</a:t>
            </a:r>
            <a:endParaRPr lang="en-GB" altLang="en-US"/>
          </a:p>
        </p:txBody>
      </p:sp>
      <p:sp>
        <p:nvSpPr>
          <p:cNvPr id="316419" name="Rectangle 3">
            <a:extLst>
              <a:ext uri="{FF2B5EF4-FFF2-40B4-BE49-F238E27FC236}">
                <a16:creationId xmlns:a16="http://schemas.microsoft.com/office/drawing/2014/main" id="{B53B58BA-763E-DAA0-7910-230EE34FABA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rajauksen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prioriteettien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määrittely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testaustyypit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mukana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testauksessa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laatuominaisuudet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laadun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arvotekijät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painottuvat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tälle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järjestelmälle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Voidaanko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laatuominaisuuksia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prioriteetteja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jakaa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osajärjestelmille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Liittyykö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</a:t>
            </a:r>
            <a:r>
              <a:rPr lang="en-GB" altLang="en-US" sz="2000" dirty="0"/>
              <a:t>- tai </a:t>
            </a:r>
            <a:r>
              <a:rPr lang="en-GB" altLang="en-US" sz="2000" dirty="0" err="1"/>
              <a:t>resurssirajauksia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rajoitteiden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puitteissa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mahdollisimman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hyvin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 err="1"/>
              <a:t>Puuttuuko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jotain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päätöksiä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rajaamiseksi</a:t>
            </a:r>
            <a:r>
              <a:rPr lang="en-GB" altLang="en-US" sz="2000" dirty="0"/>
              <a:t>?</a:t>
            </a:r>
          </a:p>
          <a:p>
            <a:endParaRPr lang="en-GB" altLang="en-US" sz="3200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id="{378542CA-3338-7E9E-972D-947D6F58F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(4/5)</a:t>
            </a:r>
            <a:endParaRPr lang="en-GB" altLang="en-US"/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6085D5C0-4EA7-3C0C-7348-BA74BB2DF14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77462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/>
              <a:t>Koordinointi järjestelmäkehitysaktiviteettien kanssa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koonnit julkaistaan testaukseen ja saadaan tieto koonnin sisällöstä?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virheet raportoidaan ja käsitellään sekä miten toimintatapa muuttuu projektin edetessä?</a:t>
            </a:r>
            <a:endParaRPr lang="fi-FI" altLang="en-US" sz="1800"/>
          </a:p>
          <a:p>
            <a:pPr>
              <a:lnSpc>
                <a:spcPct val="90000"/>
              </a:lnSpc>
            </a:pPr>
            <a:r>
              <a:rPr lang="en-GB" altLang="en-US" sz="2400"/>
              <a:t>Testauksen painotusten määrittely riskipohjaisesti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Mitkä ovat merkittävimmät riskit?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Miten testaus pitäisi suunnata näihin riskeihin pohjautuen?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Mitä alueita ei tarvitse testata tai voidaan testata hyvin kevyesti?</a:t>
            </a:r>
          </a:p>
          <a:p>
            <a:pPr lvl="1">
              <a:lnSpc>
                <a:spcPct val="90000"/>
              </a:lnSpc>
            </a:pPr>
            <a:r>
              <a:rPr lang="en-GB" altLang="en-US" sz="2000"/>
              <a:t>Kuinka testauksen työmäärä jaetaan eri testaustyyppeihin?</a:t>
            </a:r>
            <a:endParaRPr lang="fi-FI" altLang="en-US" sz="2000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81F2F410-F799-80F2-EAD3-8DF118003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007477"/>
            <a:ext cx="3352800" cy="3810000"/>
          </a:xfrm>
          <a:prstGeom prst="rect">
            <a:avLst/>
          </a:prstGeom>
          <a:solidFill>
            <a:srgbClr val="6D6F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275EDE59-EB97-7461-8D0D-CD73B18C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007477"/>
            <a:ext cx="3352800" cy="3810000"/>
          </a:xfrm>
          <a:prstGeom prst="rect">
            <a:avLst/>
          </a:prstGeom>
          <a:solidFill>
            <a:srgbClr val="6D6FC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9316" name="Rectangle 4">
            <a:extLst>
              <a:ext uri="{FF2B5EF4-FFF2-40B4-BE49-F238E27FC236}">
                <a16:creationId xmlns:a16="http://schemas.microsoft.com/office/drawing/2014/main" id="{2F4C6DF0-B610-93F4-7A0F-F7C5DA7EA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4646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Prosessit ja työkalut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7" name="Rectangle 5">
            <a:extLst>
              <a:ext uri="{FF2B5EF4-FFF2-40B4-BE49-F238E27FC236}">
                <a16:creationId xmlns:a16="http://schemas.microsoft.com/office/drawing/2014/main" id="{B26D4B5F-4260-163B-E950-FBB1C4CED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33028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Perusteellinen </a:t>
            </a:r>
          </a:p>
          <a:p>
            <a:pPr fontAlgn="b"/>
            <a:r>
              <a:rPr lang="fi-FI" altLang="en-US" sz="2000">
                <a:latin typeface="Arial" panose="020B0604020202020204" pitchFamily="34" charset="0"/>
              </a:rPr>
              <a:t>dokumentaatio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8" name="Rectangle 6">
            <a:extLst>
              <a:ext uri="{FF2B5EF4-FFF2-40B4-BE49-F238E27FC236}">
                <a16:creationId xmlns:a16="http://schemas.microsoft.com/office/drawing/2014/main" id="{BEF4FEA1-34DC-7161-F57C-1D38735A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9792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Suunnitelman seuraaminen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19" name="Rectangle 7">
            <a:extLst>
              <a:ext uri="{FF2B5EF4-FFF2-40B4-BE49-F238E27FC236}">
                <a16:creationId xmlns:a16="http://schemas.microsoft.com/office/drawing/2014/main" id="{2CBA7171-7067-0407-79F7-FCF72F108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4646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Yksilöt ja vuorovaikutukset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0" name="Rectangle 8">
            <a:extLst>
              <a:ext uri="{FF2B5EF4-FFF2-40B4-BE49-F238E27FC236}">
                <a16:creationId xmlns:a16="http://schemas.microsoft.com/office/drawing/2014/main" id="{B43BA989-11D9-7AAB-B6DF-F8F53048E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33028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Toimiva ohjelmisto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1" name="Rectangle 9">
            <a:extLst>
              <a:ext uri="{FF2B5EF4-FFF2-40B4-BE49-F238E27FC236}">
                <a16:creationId xmlns:a16="http://schemas.microsoft.com/office/drawing/2014/main" id="{161660A5-1348-C8D3-89C1-023D2647A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1410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Asiakasyhteistyö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2" name="Rectangle 10">
            <a:extLst>
              <a:ext uri="{FF2B5EF4-FFF2-40B4-BE49-F238E27FC236}">
                <a16:creationId xmlns:a16="http://schemas.microsoft.com/office/drawing/2014/main" id="{BA193DC4-40B3-6D8F-93D4-A165CB7087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1" y="2083677"/>
            <a:ext cx="3165475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b="1">
                <a:latin typeface="Arial" panose="020B0604020202020204" pitchFamily="34" charset="0"/>
              </a:rPr>
              <a:t>Suunnitelmaohjatut arvot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69323" name="Rectangle 11">
            <a:extLst>
              <a:ext uri="{FF2B5EF4-FFF2-40B4-BE49-F238E27FC236}">
                <a16:creationId xmlns:a16="http://schemas.microsoft.com/office/drawing/2014/main" id="{FB0E69A4-E3F3-E66F-76A3-9DDE997FD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2083677"/>
            <a:ext cx="313055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b="1">
                <a:latin typeface="Arial" panose="020B0604020202020204" pitchFamily="34" charset="0"/>
              </a:rPr>
              <a:t>Ketterät arvot</a:t>
            </a:r>
            <a:endParaRPr lang="en-GB" altLang="en-US" b="1">
              <a:latin typeface="Arial" panose="020B0604020202020204" pitchFamily="34" charset="0"/>
            </a:endParaRPr>
          </a:p>
        </p:txBody>
      </p:sp>
      <p:sp>
        <p:nvSpPr>
          <p:cNvPr id="269324" name="Rectangle 12">
            <a:extLst>
              <a:ext uri="{FF2B5EF4-FFF2-40B4-BE49-F238E27FC236}">
                <a16:creationId xmlns:a16="http://schemas.microsoft.com/office/drawing/2014/main" id="{5C3FFB1E-940D-1AD9-0733-DAEC4183C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141077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fi-FI" altLang="en-US" sz="2000">
                <a:latin typeface="Arial" panose="020B0604020202020204" pitchFamily="34" charset="0"/>
              </a:rPr>
              <a:t>Sopimusneuvottelu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5" name="Rectangle 13">
            <a:extLst>
              <a:ext uri="{FF2B5EF4-FFF2-40B4-BE49-F238E27FC236}">
                <a16:creationId xmlns:a16="http://schemas.microsoft.com/office/drawing/2014/main" id="{A627B401-29AB-0BA0-A72D-C8337D88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6600" y="4979277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"/>
            <a:r>
              <a:rPr lang="fi-FI" altLang="en-US" sz="2000">
                <a:latin typeface="Arial" panose="020B0604020202020204" pitchFamily="34" charset="0"/>
              </a:rPr>
              <a:t>Muutokseen vastaaminen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69326" name="Rectangle 14">
            <a:extLst>
              <a:ext uri="{FF2B5EF4-FFF2-40B4-BE49-F238E27FC236}">
                <a16:creationId xmlns:a16="http://schemas.microsoft.com/office/drawing/2014/main" id="{35098D64-04F5-51EA-AC4E-6A3EAC3C8F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 err="1"/>
              <a:t>Suunnitelmaohjatut</a:t>
            </a:r>
            <a:r>
              <a:rPr lang="en-US" altLang="en-US" dirty="0"/>
              <a:t> ja </a:t>
            </a:r>
            <a:r>
              <a:rPr lang="en-US" altLang="en-US" dirty="0" err="1"/>
              <a:t>ketterät</a:t>
            </a:r>
            <a:r>
              <a:rPr lang="en-US" altLang="en-US" dirty="0"/>
              <a:t> </a:t>
            </a:r>
            <a:r>
              <a:rPr lang="en-US" altLang="en-US" dirty="0" err="1"/>
              <a:t>arvot</a:t>
            </a:r>
            <a:br>
              <a:rPr lang="en-US" altLang="en-US" dirty="0"/>
            </a:br>
            <a:r>
              <a:rPr lang="en-US" altLang="en-US" sz="2800" dirty="0" err="1"/>
              <a:t>Lähde</a:t>
            </a:r>
            <a:r>
              <a:rPr lang="en-US" altLang="en-US" sz="2800" dirty="0"/>
              <a:t>: Agile Alliance website &lt;http://</a:t>
            </a:r>
            <a:r>
              <a:rPr lang="en-US" altLang="en-US" sz="2800" dirty="0" err="1"/>
              <a:t>www.agilealliance.com</a:t>
            </a:r>
            <a:r>
              <a:rPr lang="en-US" altLang="en-US" sz="2800" dirty="0"/>
              <a:t>&gt;</a:t>
            </a:r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9B0CAACC-886D-98A6-EE5C-DE810D5B6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Yleistestaussuunnitelman hahmottelu (5/5)</a:t>
            </a:r>
            <a:endParaRPr lang="en-GB" altLang="en-US"/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EB7863BF-409C-37B2-7DF0-0EB7D4EFCE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04605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Kattavuustavoitteiden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konkretisointi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Kuinka </a:t>
            </a:r>
            <a:r>
              <a:rPr lang="en-GB" altLang="en-US" sz="2000" dirty="0" err="1"/>
              <a:t>paljon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Millaiset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kattavuustavoitteet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pitäisi</a:t>
            </a:r>
            <a:r>
              <a:rPr lang="en-GB" altLang="en-US" sz="2000" dirty="0"/>
              <a:t> olla? Kuinka </a:t>
            </a:r>
            <a:r>
              <a:rPr lang="en-GB" altLang="en-US" sz="2000" dirty="0" err="1"/>
              <a:t>nämä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mitataan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arvioidaan</a:t>
            </a:r>
            <a:r>
              <a:rPr lang="en-GB" altLang="en-US" sz="2000" dirty="0"/>
              <a:t>?</a:t>
            </a:r>
            <a:endParaRPr lang="fi-FI" altLang="en-US" sz="1800" dirty="0"/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suunnittelutekniikoiden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tekniikoita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testivaatimusten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tunnistamiseen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testitapausten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luomiseen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testitapausten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katselmointiin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keinoja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läpimenon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arviointiin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keinoja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väärien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hälytysten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välttämiseen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Testiautomaatios</a:t>
            </a:r>
            <a:r>
              <a:rPr lang="fi-FI" altLang="en-US" sz="2400" dirty="0" err="1"/>
              <a:t>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määrittäminen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automatisoida</a:t>
            </a:r>
            <a:r>
              <a:rPr lang="en-GB" altLang="en-US" sz="2000" dirty="0"/>
              <a:t>,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välineillä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millainen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työmäärä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siihen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liittyy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76FB6407-AAAA-8C0F-1EC1-EA20DDE4D2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(1/3)</a:t>
            </a:r>
            <a:endParaRPr lang="en-GB" altLang="en-US"/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A47782BB-2EF7-449F-4129-A83AB89479F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aloitus</a:t>
            </a:r>
            <a:r>
              <a:rPr lang="en-GB" altLang="en-US" sz="2400" dirty="0"/>
              <a:t>-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lopetuskriteerien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jäsentäminen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kriteerien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täyttyä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aloittamiseksi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Minkä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kriteerien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täyttyä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lopettamiseksi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Testausresurssien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tunnistaminen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organisointi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resursseja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Ketkä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suorittavat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tiloissa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välineillä</a:t>
            </a:r>
            <a:r>
              <a:rPr lang="en-GB" altLang="en-US" sz="2000" dirty="0"/>
              <a:t>? </a:t>
            </a:r>
            <a:r>
              <a:rPr lang="en-GB" altLang="en-US" sz="2000" dirty="0" err="1"/>
              <a:t>Millaisin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toimintatavoin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Millaisia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rooleja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vastuita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testauksessa</a:t>
            </a:r>
            <a:r>
              <a:rPr lang="en-GB" altLang="en-US" sz="2000" dirty="0"/>
              <a:t> on?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Oikeiden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tehtävien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oikeille</a:t>
            </a:r>
            <a:r>
              <a:rPr lang="en-GB" altLang="en-US" sz="2400" dirty="0"/>
              <a:t> </a:t>
            </a:r>
            <a:r>
              <a:rPr lang="en-GB" altLang="en-US" sz="2400" dirty="0" err="1"/>
              <a:t>ihmisille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käytössä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olevien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ihmisten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vahvuudet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saadaan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hyödynnettyä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heikkouksien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vaikutukset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minimoitua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>
            <a:extLst>
              <a:ext uri="{FF2B5EF4-FFF2-40B4-BE49-F238E27FC236}">
                <a16:creationId xmlns:a16="http://schemas.microsoft.com/office/drawing/2014/main" id="{2044EA2E-993B-FF08-F4F3-A0AF159F8D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(2/3)</a:t>
            </a:r>
            <a:endParaRPr lang="en-GB" altLang="en-US"/>
          </a:p>
        </p:txBody>
      </p:sp>
      <p:sp>
        <p:nvSpPr>
          <p:cNvPr id="318467" name="Rectangle 3">
            <a:extLst>
              <a:ext uri="{FF2B5EF4-FFF2-40B4-BE49-F238E27FC236}">
                <a16:creationId xmlns:a16="http://schemas.microsoft.com/office/drawing/2014/main" id="{3349C780-9094-2F9F-DBD5-1863269D1A6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4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työsuunnitelman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laatiminen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tehtäviä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pitää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tehdä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testaamiseksi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Millaisia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riippuvuuksia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tehtävien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välillä</a:t>
            </a:r>
            <a:r>
              <a:rPr lang="en-GB" altLang="en-US" sz="2000" dirty="0"/>
              <a:t> on?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Varasuunnitelmien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laatiminen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varasuunnitelmia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todennäköisimmin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</a:t>
            </a:r>
            <a:r>
              <a:rPr lang="en-GB" altLang="en-US" sz="2000" dirty="0"/>
              <a:t>? 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Voidaanko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riskien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suhteen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tehdä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jotain</a:t>
            </a:r>
            <a:r>
              <a:rPr lang="en-GB" altLang="en-US" sz="2000" dirty="0"/>
              <a:t> jo </a:t>
            </a:r>
            <a:r>
              <a:rPr lang="en-GB" altLang="en-US" sz="2000" dirty="0" err="1"/>
              <a:t>etukäteen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vaikutuksen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vähentämiseksi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r>
              <a:rPr lang="en-GB" altLang="en-US" sz="2400" dirty="0" err="1"/>
              <a:t>Ylläpitomuutosten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uusintatestauksen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suunnittelu</a:t>
            </a:r>
            <a:endParaRPr lang="en-GB" altLang="en-US" sz="2400" dirty="0"/>
          </a:p>
          <a:p>
            <a:pPr lvl="1">
              <a:lnSpc>
                <a:spcPct val="90000"/>
              </a:lnSpc>
            </a:pPr>
            <a:r>
              <a:rPr lang="en-GB" altLang="en-US" sz="2000" dirty="0"/>
              <a:t>Kuinka </a:t>
            </a:r>
            <a:r>
              <a:rPr lang="en-GB" altLang="en-US" sz="2000" dirty="0" err="1"/>
              <a:t>suunnitelmaan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saadaan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joustoa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suunnitelmien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muuttumiseen</a:t>
            </a:r>
            <a:r>
              <a:rPr lang="en-GB" altLang="en-US" sz="2000" dirty="0"/>
              <a:t>?</a:t>
            </a:r>
          </a:p>
          <a:p>
            <a:pPr lvl="1">
              <a:lnSpc>
                <a:spcPct val="90000"/>
              </a:lnSpc>
            </a:pPr>
            <a:r>
              <a:rPr lang="en-GB" altLang="en-US" sz="2000" dirty="0" err="1"/>
              <a:t>Mikä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uusintatestauksen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rooli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kuinka</a:t>
            </a:r>
            <a:r>
              <a:rPr lang="en-GB" altLang="en-US" sz="2000" dirty="0"/>
              <a:t> se </a:t>
            </a:r>
            <a:r>
              <a:rPr lang="en-GB" altLang="en-US" sz="2000" dirty="0" err="1"/>
              <a:t>toteutetaan</a:t>
            </a:r>
            <a:r>
              <a:rPr lang="en-GB" altLang="en-US" sz="2000" dirty="0"/>
              <a:t>?</a:t>
            </a:r>
          </a:p>
          <a:p>
            <a:pPr>
              <a:lnSpc>
                <a:spcPct val="90000"/>
              </a:lnSpc>
            </a:pPr>
            <a:endParaRPr lang="en-GB" altLang="en-US" sz="2400" dirty="0"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>
            <a:extLst>
              <a:ext uri="{FF2B5EF4-FFF2-40B4-BE49-F238E27FC236}">
                <a16:creationId xmlns:a16="http://schemas.microsoft.com/office/drawing/2014/main" id="{5A421BDF-DA3F-FCD4-D8B9-AD4F82F9A3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Testaussuunnitelman konkretisointi (3/3)</a:t>
            </a:r>
            <a:endParaRPr lang="en-GB" altLang="en-US"/>
          </a:p>
        </p:txBody>
      </p:sp>
      <p:sp>
        <p:nvSpPr>
          <p:cNvPr id="301059" name="Rectangle 3">
            <a:extLst>
              <a:ext uri="{FF2B5EF4-FFF2-40B4-BE49-F238E27FC236}">
                <a16:creationId xmlns:a16="http://schemas.microsoft.com/office/drawing/2014/main" id="{29925C0F-CB46-6CE6-A91D-A8E911EEBD6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Testauksen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työmäärän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ja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aikataulun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arvioiminen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Mitä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resursseja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millä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ajanjaksolla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tarvitaan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järjestelmän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testaamiseksi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muodon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valinta</a:t>
            </a:r>
            <a:endParaRPr lang="en-GB" altLang="en-US" sz="2400" dirty="0"/>
          </a:p>
          <a:p>
            <a:pPr lvl="1"/>
            <a:r>
              <a:rPr lang="en-GB" altLang="en-US" sz="2000" dirty="0" err="1"/>
              <a:t>Missä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muodossa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testaussuunnitelmasta</a:t>
            </a:r>
            <a:r>
              <a:rPr lang="en-GB" altLang="en-US" sz="2000" dirty="0"/>
              <a:t> on </a:t>
            </a:r>
            <a:r>
              <a:rPr lang="en-GB" altLang="en-US" sz="2000" dirty="0" err="1"/>
              <a:t>eniten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hyötyä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kirjaaminen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luodaan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ensimmäinen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versio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testaussuunnitelmasta</a:t>
            </a:r>
            <a:r>
              <a:rPr lang="en-GB" altLang="en-US" sz="2000" dirty="0"/>
              <a:t>?</a:t>
            </a:r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suunnitelma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esitellään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johtoryhmälle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B57CFFCC-B300-B47E-4C41-A35BCF5A7F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S</a:t>
            </a:r>
            <a:r>
              <a:rPr lang="en-GB" altLang="en-US"/>
              <a:t>uunnitelman päivittäminen</a:t>
            </a:r>
          </a:p>
        </p:txBody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9CF9C900-B251-64EA-AAC6-6C84B44A1A0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4"/>
            <a:ext cx="10515600" cy="4351338"/>
          </a:xfrm>
        </p:spPr>
        <p:txBody>
          <a:bodyPr/>
          <a:lstStyle/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katselmointi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katselmoidaan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sisällön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oikeellisuuden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käyttökelpoisuuden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näkökulmasta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käyttäminen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käytetään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projektin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aikana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testauksen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ohjauksessa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ja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tilannearvioinnissa</a:t>
            </a:r>
            <a:r>
              <a:rPr lang="en-GB" altLang="en-US" sz="2000" dirty="0"/>
              <a:t>?</a:t>
            </a:r>
          </a:p>
          <a:p>
            <a:r>
              <a:rPr lang="en-GB" altLang="en-US" sz="2400" dirty="0" err="1"/>
              <a:t>Testaussuunnitelman</a:t>
            </a:r>
            <a:r>
              <a:rPr lang="en-GB" altLang="en-US" sz="2400" dirty="0"/>
              <a:t> </a:t>
            </a:r>
            <a:r>
              <a:rPr lang="en-GB" altLang="en-US" sz="2400" dirty="0" err="1"/>
              <a:t>päivittäminen</a:t>
            </a:r>
            <a:endParaRPr lang="en-GB" altLang="en-US" sz="2400" dirty="0"/>
          </a:p>
          <a:p>
            <a:pPr lvl="1"/>
            <a:r>
              <a:rPr lang="en-GB" altLang="en-US" sz="2000" dirty="0"/>
              <a:t>Kuinka </a:t>
            </a:r>
            <a:r>
              <a:rPr lang="en-GB" altLang="en-US" sz="2000" dirty="0" err="1"/>
              <a:t>testaussuunnitelmaa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mukautetaan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tilanteiden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muuttuessa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siten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että</a:t>
            </a:r>
            <a:r>
              <a:rPr lang="en-GB" altLang="en-US" sz="2000" dirty="0"/>
              <a:t> se on </a:t>
            </a:r>
            <a:r>
              <a:rPr lang="en-GB" altLang="en-US" sz="2000" dirty="0" err="1"/>
              <a:t>linjassa</a:t>
            </a:r>
            <a:r>
              <a:rPr lang="en-GB" altLang="en-US" sz="2000" dirty="0"/>
              <a:t> </a:t>
            </a:r>
            <a:r>
              <a:rPr lang="en-GB" altLang="en-US" sz="2000" dirty="0" err="1"/>
              <a:t>projektin</a:t>
            </a:r>
            <a:r>
              <a:rPr lang="en-GB" altLang="en-US" sz="2000" dirty="0"/>
              <a:t> </a:t>
            </a:r>
            <a:r>
              <a:rPr lang="en-GB" altLang="en-US" sz="2000" dirty="0" err="1"/>
              <a:t>kanssa</a:t>
            </a:r>
            <a:r>
              <a:rPr lang="en-GB" altLang="en-US" sz="2000" dirty="0"/>
              <a:t>?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>
            <a:extLst>
              <a:ext uri="{FF2B5EF4-FFF2-40B4-BE49-F238E27FC236}">
                <a16:creationId xmlns:a16="http://schemas.microsoft.com/office/drawing/2014/main" id="{D5D9C4F2-2DE0-F8F2-172E-505CF0BC1A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24400" y="762000"/>
            <a:ext cx="5943600" cy="1143000"/>
          </a:xfrm>
        </p:spPr>
        <p:txBody>
          <a:bodyPr>
            <a:normAutofit fontScale="90000"/>
          </a:bodyPr>
          <a:lstStyle/>
          <a:p>
            <a:r>
              <a:rPr lang="fi-FI" altLang="en-US"/>
              <a:t>Testauksen suunnittelun keskeisimmät periaatteet</a:t>
            </a:r>
            <a:br>
              <a:rPr lang="fi-FI" altLang="en-US"/>
            </a:br>
            <a:r>
              <a:rPr lang="en-GB" altLang="en-US" sz="1600"/>
              <a:t>( Cem Kaner, A Course in Black Box Software Testing (Professional Version), Summer-2002, www.testingeducation.org )</a:t>
            </a:r>
          </a:p>
        </p:txBody>
      </p:sp>
      <p:sp>
        <p:nvSpPr>
          <p:cNvPr id="294915" name="Rectangle 3">
            <a:extLst>
              <a:ext uri="{FF2B5EF4-FFF2-40B4-BE49-F238E27FC236}">
                <a16:creationId xmlns:a16="http://schemas.microsoft.com/office/drawing/2014/main" id="{CBEE1D99-DF9F-C5A2-D4DF-21EEB15BFA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/>
              <a:t>Kaikkea ei voi kiinnittää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Vaikeita priorisointipäätöksiä pitää tehdä ja monet rajoitteet eivät ole hallinnassasi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Voit vaikuttaa useisiin rajoitteisiin selittämällä asiaa muille projektin osapuolille – enemmän kuin nimen saaminen suunnitelman alle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Todellisuus on tärkeämpää kuin kyky osoittaa joku muu syylliseksi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Tehtävänäsi on hallita projektitason riskejä sisältäen sekä kustannukset, aikataulut, ihmisten välisen dynamiikan että projektin toteuttamat ominaisuudet ja luotettavuuden</a:t>
            </a:r>
            <a:endParaRPr lang="en-GB" altLang="en-US"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>
            <a:extLst>
              <a:ext uri="{FF2B5EF4-FFF2-40B4-BE49-F238E27FC236}">
                <a16:creationId xmlns:a16="http://schemas.microsoft.com/office/drawing/2014/main" id="{BA19F400-E9E7-A7B7-3BAF-2D5F65062A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Yhteenveto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9397A05E-AF98-4D7D-77D6-7D6B7ADAD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sz="2400"/>
              <a:t>Suunnittelua monilla tasoilla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Suunnittelu ei ole sama asia kuin suunnitelmadokumentti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Viestintä!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Suunnittelun langoista vetämällä koko testaustermistö tulee perässä, mutta vähemmälläkin selviää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Strategia eri taustoihin peilaten eri asia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Johdolle kommunikoinnin haaste johtanut esitettyyn tulkintaan</a:t>
            </a:r>
          </a:p>
          <a:p>
            <a:pPr>
              <a:lnSpc>
                <a:spcPct val="90000"/>
              </a:lnSpc>
            </a:pPr>
            <a:r>
              <a:rPr lang="fi-FI" altLang="en-US" sz="2400"/>
              <a:t>Eri ihmiset käyttävät testaustermistöä eri tavoilla 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Opeteltava kysymään merkityksistä</a:t>
            </a:r>
          </a:p>
          <a:p>
            <a:pPr lvl="1">
              <a:lnSpc>
                <a:spcPct val="90000"/>
              </a:lnSpc>
            </a:pPr>
            <a:r>
              <a:rPr lang="fi-FI" altLang="en-US" sz="2000"/>
              <a:t>Sanat aina latautuneita henkilökohtaisten kokemusten perusteella määrittelystä riippumatta</a:t>
            </a:r>
          </a:p>
          <a:p>
            <a:pPr>
              <a:lnSpc>
                <a:spcPct val="90000"/>
              </a:lnSpc>
            </a:pPr>
            <a:endParaRPr lang="fi-FI" altLang="en-US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9" name="Rectangle 5">
            <a:extLst>
              <a:ext uri="{FF2B5EF4-FFF2-40B4-BE49-F238E27FC236}">
                <a16:creationId xmlns:a16="http://schemas.microsoft.com/office/drawing/2014/main" id="{B8745158-4298-A0F0-49B5-ED43BC05C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Lähteet</a:t>
            </a:r>
          </a:p>
        </p:txBody>
      </p:sp>
      <p:sp>
        <p:nvSpPr>
          <p:cNvPr id="93190" name="Rectangle 6">
            <a:extLst>
              <a:ext uri="{FF2B5EF4-FFF2-40B4-BE49-F238E27FC236}">
                <a16:creationId xmlns:a16="http://schemas.microsoft.com/office/drawing/2014/main" id="{C405ED3D-3F04-952F-0998-7562A9EAF9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 sz="2400"/>
              <a:t>Agile Alliance website &lt;http://www.agilealliance.com&gt;</a:t>
            </a:r>
          </a:p>
          <a:p>
            <a:r>
              <a:rPr lang="fi-FI" altLang="en-US" sz="2400"/>
              <a:t>Kaner, Bach, Pettichord. 2002. Lessons Learned in Software Testing</a:t>
            </a:r>
          </a:p>
          <a:p>
            <a:r>
              <a:rPr lang="fi-FI" altLang="en-US" sz="2400"/>
              <a:t>Pol, Van Veenendaal. Software Testing. A Guide to the TMap Approach</a:t>
            </a:r>
          </a:p>
          <a:p>
            <a:endParaRPr lang="fi-FI" altLang="en-US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A18F97F6-5422-E09A-700E-D4AB0E2389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Hyviä testaustiedon lähteitä verkossa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1AA4945B-3411-A26E-1CB8-31A8F995527A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143000" y="1608909"/>
            <a:ext cx="4953000" cy="4930775"/>
          </a:xfrm>
        </p:spPr>
        <p:txBody>
          <a:bodyPr>
            <a:normAutofit/>
          </a:bodyPr>
          <a:lstStyle/>
          <a:p>
            <a:r>
              <a:rPr lang="fi-FI" altLang="en-US" sz="1600" dirty="0" err="1"/>
              <a:t>Stickyminds</a:t>
            </a:r>
            <a:r>
              <a:rPr lang="fi-FI" altLang="en-US" sz="1600" dirty="0"/>
              <a:t> – Forum for </a:t>
            </a:r>
            <a:r>
              <a:rPr lang="fi-FI" altLang="en-US" sz="1600" dirty="0" err="1"/>
              <a:t>testing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2"/>
              </a:rPr>
              <a:t>http://www.stickyminds.com/</a:t>
            </a:r>
            <a:endParaRPr lang="fi-FI" altLang="en-US" sz="1100" dirty="0"/>
          </a:p>
          <a:p>
            <a:r>
              <a:rPr lang="fi-FI" altLang="en-US" sz="1600" dirty="0"/>
              <a:t>”</a:t>
            </a:r>
            <a:r>
              <a:rPr lang="fi-FI" altLang="en-US" sz="1600" dirty="0" err="1"/>
              <a:t>Better</a:t>
            </a:r>
            <a:r>
              <a:rPr lang="fi-FI" altLang="en-US" sz="1600" dirty="0"/>
              <a:t> Software”-lehti, ilmestyi ennen nimellä ”Software </a:t>
            </a:r>
            <a:r>
              <a:rPr lang="fi-FI" altLang="en-US" sz="1600" dirty="0" err="1"/>
              <a:t>Testing</a:t>
            </a:r>
            <a:r>
              <a:rPr lang="fi-FI" altLang="en-US" sz="1600" dirty="0"/>
              <a:t> and </a:t>
            </a:r>
            <a:r>
              <a:rPr lang="fi-FI" altLang="en-US" sz="1600" dirty="0" err="1"/>
              <a:t>Quality</a:t>
            </a:r>
            <a:r>
              <a:rPr lang="fi-FI" altLang="en-US" sz="1600" dirty="0"/>
              <a:t> Engineering”</a:t>
            </a:r>
          </a:p>
          <a:p>
            <a:pPr lvl="1"/>
            <a:r>
              <a:rPr lang="fi-FI" altLang="en-US" sz="1100" dirty="0">
                <a:hlinkClick r:id="rId3"/>
              </a:rPr>
              <a:t>http://www.bettersoftware.com/</a:t>
            </a:r>
            <a:endParaRPr lang="fi-FI" altLang="en-US" sz="1100" dirty="0"/>
          </a:p>
          <a:p>
            <a:r>
              <a:rPr lang="fi-FI" altLang="en-US" sz="1600" dirty="0" err="1"/>
              <a:t>Cem</a:t>
            </a:r>
            <a:r>
              <a:rPr lang="fi-FI" altLang="en-US" sz="1600" dirty="0"/>
              <a:t> </a:t>
            </a:r>
            <a:r>
              <a:rPr lang="fi-FI" altLang="en-US" sz="1600" dirty="0" err="1"/>
              <a:t>Kaner’s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4"/>
              </a:rPr>
              <a:t>http://www.kaner.com/</a:t>
            </a:r>
            <a:endParaRPr lang="fi-FI" altLang="en-US" sz="1100" dirty="0"/>
          </a:p>
          <a:p>
            <a:r>
              <a:rPr lang="fi-FI" altLang="en-US" sz="1600" dirty="0"/>
              <a:t>James </a:t>
            </a:r>
            <a:r>
              <a:rPr lang="fi-FI" altLang="en-US" sz="1600" dirty="0" err="1"/>
              <a:t>Bach’s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5"/>
              </a:rPr>
              <a:t>http://www.satisfice.com/</a:t>
            </a:r>
            <a:endParaRPr lang="fi-FI" altLang="en-US" sz="1100" dirty="0"/>
          </a:p>
          <a:p>
            <a:r>
              <a:rPr lang="fi-FI" altLang="en-US" sz="1600" dirty="0"/>
              <a:t>Rex </a:t>
            </a:r>
            <a:r>
              <a:rPr lang="fi-FI" altLang="en-US" sz="1600" dirty="0" err="1"/>
              <a:t>Black’s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6"/>
              </a:rPr>
              <a:t>http://www.rexblackconsulting.com/</a:t>
            </a:r>
            <a:endParaRPr lang="fi-FI" altLang="en-US" sz="1100" dirty="0"/>
          </a:p>
          <a:p>
            <a:r>
              <a:rPr lang="fi-FI" altLang="en-US" sz="1600" dirty="0"/>
              <a:t>Karl </a:t>
            </a:r>
            <a:r>
              <a:rPr lang="fi-FI" altLang="en-US" sz="1600" dirty="0" err="1"/>
              <a:t>Wiegers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7"/>
              </a:rPr>
              <a:t>http://www.processimpact.com/</a:t>
            </a:r>
            <a:endParaRPr lang="fi-FI" altLang="en-US" sz="1100" dirty="0"/>
          </a:p>
          <a:p>
            <a:r>
              <a:rPr lang="fi-FI" altLang="en-US" sz="1600" dirty="0"/>
              <a:t>Tulevaisuudessa suomenkielistä materiaalia</a:t>
            </a:r>
          </a:p>
          <a:p>
            <a:pPr lvl="1"/>
            <a:r>
              <a:rPr lang="fi-FI" altLang="en-US" sz="1100" dirty="0">
                <a:hlinkClick r:id="rId8"/>
              </a:rPr>
              <a:t>http://www.testauskirja.com</a:t>
            </a:r>
            <a:endParaRPr lang="fi-FI" altLang="en-US" sz="1100" dirty="0"/>
          </a:p>
          <a:p>
            <a:r>
              <a:rPr lang="fi-FI" altLang="en-US" sz="1600" dirty="0"/>
              <a:t>Testauksen sertifiointia</a:t>
            </a:r>
          </a:p>
          <a:p>
            <a:pPr lvl="1"/>
            <a:r>
              <a:rPr lang="fi-FI" altLang="en-US" sz="1100" dirty="0">
                <a:hlinkClick r:id="rId9"/>
              </a:rPr>
              <a:t>http://www.bcs.org.uk/iseb</a:t>
            </a:r>
            <a:r>
              <a:rPr lang="fi-FI" altLang="en-US" sz="1100" dirty="0"/>
              <a:t>/</a:t>
            </a:r>
          </a:p>
          <a:p>
            <a:pPr lvl="1"/>
            <a:r>
              <a:rPr lang="fi-FI" altLang="en-US" sz="1100" dirty="0">
                <a:hlinkClick r:id="rId10"/>
              </a:rPr>
              <a:t>http://www.istqb.org/</a:t>
            </a:r>
            <a:endParaRPr lang="fi-FI" altLang="en-US" sz="1100" dirty="0"/>
          </a:p>
          <a:p>
            <a:pPr lvl="1"/>
            <a:endParaRPr lang="fi-FI" altLang="en-US" sz="1100" dirty="0"/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0D41C7FB-E949-BD41-5DAB-897E7C496F5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767512" y="1562100"/>
            <a:ext cx="3914775" cy="3733800"/>
          </a:xfrm>
        </p:spPr>
        <p:txBody>
          <a:bodyPr>
            <a:normAutofit/>
          </a:bodyPr>
          <a:lstStyle/>
          <a:p>
            <a:r>
              <a:rPr lang="fi-FI" altLang="en-US" sz="1600" dirty="0"/>
              <a:t>Software </a:t>
            </a:r>
            <a:r>
              <a:rPr lang="fi-FI" altLang="en-US" sz="1600" dirty="0" err="1"/>
              <a:t>Testing</a:t>
            </a:r>
            <a:r>
              <a:rPr lang="fi-FI" altLang="en-US" sz="1600" dirty="0"/>
              <a:t> </a:t>
            </a:r>
            <a:r>
              <a:rPr lang="fi-FI" altLang="en-US" sz="1600" dirty="0" err="1"/>
              <a:t>Hotlist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1"/>
              </a:rPr>
              <a:t>http://www.io.com/~wazmo/qa/#test_tools</a:t>
            </a:r>
            <a:r>
              <a:rPr lang="fi-FI" altLang="en-US" sz="1100" dirty="0"/>
              <a:t> </a:t>
            </a:r>
          </a:p>
          <a:p>
            <a:r>
              <a:rPr lang="fi-FI" altLang="en-US" sz="1600" dirty="0"/>
              <a:t>Brian </a:t>
            </a:r>
            <a:r>
              <a:rPr lang="fi-FI" altLang="en-US" sz="1600" dirty="0" err="1"/>
              <a:t>Marick’s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2"/>
              </a:rPr>
              <a:t>http://www.testing.com/</a:t>
            </a:r>
            <a:endParaRPr lang="fi-FI" altLang="en-US" sz="1100" dirty="0"/>
          </a:p>
          <a:p>
            <a:r>
              <a:rPr lang="fi-FI" altLang="en-US" sz="1600" dirty="0" err="1"/>
              <a:t>Bret</a:t>
            </a:r>
            <a:r>
              <a:rPr lang="fi-FI" altLang="en-US" sz="1600" dirty="0"/>
              <a:t> </a:t>
            </a:r>
            <a:r>
              <a:rPr lang="fi-FI" altLang="en-US" sz="1600" dirty="0" err="1"/>
              <a:t>Pettichord’s</a:t>
            </a:r>
            <a:r>
              <a:rPr lang="fi-FI" altLang="en-US" sz="1600" dirty="0"/>
              <a:t> </a:t>
            </a:r>
            <a:r>
              <a:rPr lang="fi-FI" altLang="en-US" sz="1600" dirty="0" err="1"/>
              <a:t>Website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3"/>
              </a:rPr>
              <a:t>http://www.pettichord.com/</a:t>
            </a:r>
            <a:endParaRPr lang="fi-FI" altLang="en-US" sz="1100" dirty="0"/>
          </a:p>
          <a:p>
            <a:r>
              <a:rPr lang="fi-FI" altLang="en-US" sz="1600" dirty="0" err="1"/>
              <a:t>TestingEducation</a:t>
            </a:r>
            <a:r>
              <a:rPr lang="fi-FI" altLang="en-US" sz="1600" dirty="0"/>
              <a:t> </a:t>
            </a:r>
            <a:r>
              <a:rPr lang="fi-FI" altLang="en-US" sz="1600" dirty="0" err="1"/>
              <a:t>Promotion</a:t>
            </a:r>
            <a:r>
              <a:rPr lang="fi-FI" altLang="en-US" sz="1600" dirty="0"/>
              <a:t> </a:t>
            </a:r>
            <a:r>
              <a:rPr lang="fi-FI" altLang="en-US" sz="1600" dirty="0" err="1"/>
              <a:t>site</a:t>
            </a:r>
            <a:endParaRPr lang="fi-FI" altLang="en-US" sz="1600" dirty="0"/>
          </a:p>
          <a:p>
            <a:pPr lvl="1"/>
            <a:r>
              <a:rPr lang="fi-FI" altLang="en-US" sz="1100" dirty="0">
                <a:hlinkClick r:id="rId14"/>
              </a:rPr>
              <a:t>http://www.testingeducation.org/</a:t>
            </a:r>
            <a:endParaRPr lang="fi-FI" altLang="en-US" sz="1100" dirty="0"/>
          </a:p>
          <a:p>
            <a:r>
              <a:rPr lang="fi-FI" altLang="en-US" sz="1600" dirty="0"/>
              <a:t>Suomalainen testauskerho</a:t>
            </a:r>
          </a:p>
          <a:p>
            <a:pPr lvl="1"/>
            <a:r>
              <a:rPr lang="fi-FI" altLang="en-US" sz="1100" dirty="0">
                <a:hlinkClick r:id="rId15"/>
              </a:rPr>
              <a:t>http://www.pcuf.fi/sytyke/kerhot/testaus/</a:t>
            </a:r>
            <a:r>
              <a:rPr lang="fi-FI" altLang="en-US" sz="1100" dirty="0"/>
              <a:t> </a:t>
            </a:r>
          </a:p>
          <a:p>
            <a:r>
              <a:rPr lang="fi-FI" altLang="en-US" sz="1600" dirty="0"/>
              <a:t>Suomalainen testaajien keskusteluryhmä</a:t>
            </a:r>
          </a:p>
          <a:p>
            <a:pPr lvl="1"/>
            <a:r>
              <a:rPr lang="fi-FI" altLang="en-US" sz="1100" dirty="0">
                <a:hlinkClick r:id="rId16"/>
              </a:rPr>
              <a:t>http://groups.yahoo.com/groups/fi-testaus/</a:t>
            </a:r>
            <a:endParaRPr lang="fi-FI" altLang="en-US" sz="1100" dirty="0"/>
          </a:p>
          <a:p>
            <a:pPr lvl="1"/>
            <a:endParaRPr lang="fi-FI" altLang="en-US" sz="1100" dirty="0"/>
          </a:p>
          <a:p>
            <a:endParaRPr lang="fi-FI" alt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>
            <a:extLst>
              <a:ext uri="{FF2B5EF4-FFF2-40B4-BE49-F238E27FC236}">
                <a16:creationId xmlns:a16="http://schemas.microsoft.com/office/drawing/2014/main" id="{5140513D-6C80-7671-068A-E4DBF840F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dirty="0"/>
              <a:t>Suunnitelmaohjatut ja ketterät menetelmät</a:t>
            </a:r>
            <a:endParaRPr lang="en-GB" altLang="en-US" dirty="0"/>
          </a:p>
        </p:txBody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E8760360-E28E-995B-0848-776E6273FE02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0890" y="1614079"/>
            <a:ext cx="5232400" cy="37338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fi-FI" altLang="en-US" sz="1600" b="1" dirty="0"/>
              <a:t>Suunnitelmaohjattu</a:t>
            </a:r>
          </a:p>
          <a:p>
            <a:r>
              <a:rPr lang="fi-FI" altLang="en-US" sz="1600" dirty="0"/>
              <a:t>Hyvin ymmärrettyihin, toistettaviin prosesseihin</a:t>
            </a:r>
          </a:p>
          <a:p>
            <a:r>
              <a:rPr lang="fi-FI" altLang="en-US" sz="1600" dirty="0"/>
              <a:t>Määritelty, ennustettavissa oleva suunnitelma</a:t>
            </a:r>
          </a:p>
          <a:p>
            <a:r>
              <a:rPr lang="fi-FI" altLang="en-US" sz="1600" dirty="0"/>
              <a:t>Suunnitelma projektin keskipisteenä</a:t>
            </a:r>
          </a:p>
          <a:p>
            <a:r>
              <a:rPr lang="fi-FI" altLang="en-US" sz="1600" dirty="0"/>
              <a:t>Suunnitelma tehdään tavoitteiden saavuttamiseksi (vaatimukset)</a:t>
            </a:r>
          </a:p>
          <a:p>
            <a:r>
              <a:rPr lang="fi-FI" altLang="en-US" sz="1600" dirty="0"/>
              <a:t>Seurataan:</a:t>
            </a:r>
          </a:p>
          <a:p>
            <a:pPr lvl="1"/>
            <a:r>
              <a:rPr lang="fi-FI" altLang="en-US" sz="1400" dirty="0"/>
              <a:t>etenemää</a:t>
            </a:r>
          </a:p>
          <a:p>
            <a:pPr lvl="1"/>
            <a:r>
              <a:rPr lang="fi-FI" altLang="en-US" sz="1400" dirty="0"/>
              <a:t>poikkeuksia suunnitelmista</a:t>
            </a:r>
          </a:p>
          <a:p>
            <a:r>
              <a:rPr lang="fi-FI" altLang="en-US" sz="1600" dirty="0"/>
              <a:t>Korjaustoimenpiteillä päästään takaisin suunniteltuun tilaan</a:t>
            </a:r>
          </a:p>
        </p:txBody>
      </p:sp>
      <p:sp>
        <p:nvSpPr>
          <p:cNvPr id="275460" name="Rectangle 4">
            <a:extLst>
              <a:ext uri="{FF2B5EF4-FFF2-40B4-BE49-F238E27FC236}">
                <a16:creationId xmlns:a16="http://schemas.microsoft.com/office/drawing/2014/main" id="{CAA71FE2-953B-9E89-CEE4-E3FFCEA30C1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58711" y="1609770"/>
            <a:ext cx="5232400" cy="373380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fi-FI" altLang="en-US" sz="1600" b="1" dirty="0"/>
              <a:t>Ketterä</a:t>
            </a:r>
          </a:p>
          <a:p>
            <a:r>
              <a:rPr lang="fi-FI" altLang="en-US" sz="1600" dirty="0"/>
              <a:t>Monimutkaisiin, odottamattomiin prosesseihin</a:t>
            </a:r>
          </a:p>
          <a:p>
            <a:r>
              <a:rPr lang="fi-FI" altLang="en-US" sz="1600" dirty="0"/>
              <a:t>Tulokset projektin keskipisteenä</a:t>
            </a:r>
          </a:p>
          <a:p>
            <a:r>
              <a:rPr lang="fi-FI" altLang="en-US" sz="1600" dirty="0"/>
              <a:t>Muutoksia ei voida eikä haluta välttää, ne kuuluvat ohjelmistokehityksen luonteeseen</a:t>
            </a:r>
          </a:p>
          <a:p>
            <a:r>
              <a:rPr lang="fi-FI" altLang="en-US" sz="1600" dirty="0"/>
              <a:t>Ohjelmistojen rakentaminen on oppimiskokemus</a:t>
            </a:r>
          </a:p>
          <a:p>
            <a:r>
              <a:rPr lang="fi-FI" altLang="en-US" sz="1600" dirty="0"/>
              <a:t>Oppiminen muuttaa suunnitelmaa</a:t>
            </a:r>
          </a:p>
          <a:p>
            <a:endParaRPr lang="en-GB" altLang="en-US" sz="1600" dirty="0"/>
          </a:p>
          <a:p>
            <a:endParaRPr lang="en-GB" altLang="en-US" sz="2400" dirty="0"/>
          </a:p>
        </p:txBody>
      </p:sp>
      <p:sp>
        <p:nvSpPr>
          <p:cNvPr id="275461" name="Rectangle 5">
            <a:extLst>
              <a:ext uri="{FF2B5EF4-FFF2-40B4-BE49-F238E27FC236}">
                <a16:creationId xmlns:a16="http://schemas.microsoft.com/office/drawing/2014/main" id="{09C278CA-A2F9-B61F-833B-177C4EB077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4964111"/>
            <a:ext cx="4038600" cy="1066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fi-FI" altLang="en-US" sz="2000">
                <a:latin typeface="Arial" panose="020B0604020202020204" pitchFamily="34" charset="0"/>
              </a:rPr>
              <a:t>Usein verrataan raskas vs. kevyt ja formaali vs. vapaamuotoinen - pääeroavaisuus puuttuu!</a:t>
            </a:r>
            <a:endParaRPr lang="en-GB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>
            <a:extLst>
              <a:ext uri="{FF2B5EF4-FFF2-40B4-BE49-F238E27FC236}">
                <a16:creationId xmlns:a16="http://schemas.microsoft.com/office/drawing/2014/main" id="{FDC1D823-C207-BFD7-68F2-14565614BA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altLang="en-US"/>
              <a:t>Suunnitelmaohjattu vs. ketterä – miksi?</a:t>
            </a:r>
            <a:endParaRPr lang="en-GB" altLang="en-US"/>
          </a:p>
        </p:txBody>
      </p:sp>
      <p:sp>
        <p:nvSpPr>
          <p:cNvPr id="274435" name="Text Box 3">
            <a:extLst>
              <a:ext uri="{FF2B5EF4-FFF2-40B4-BE49-F238E27FC236}">
                <a16:creationId xmlns:a16="http://schemas.microsoft.com/office/drawing/2014/main" id="{AE64C24D-A057-9232-0A1B-1D1A69462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6125" y="2147670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A - Alku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6" name="Text Box 4">
            <a:extLst>
              <a:ext uri="{FF2B5EF4-FFF2-40B4-BE49-F238E27FC236}">
                <a16:creationId xmlns:a16="http://schemas.microsoft.com/office/drawing/2014/main" id="{CBF9096B-2D89-6A74-1066-CB698C5F0F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9725" y="2131795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B – Suunniteltu tulos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7" name="Text Box 5">
            <a:extLst>
              <a:ext uri="{FF2B5EF4-FFF2-40B4-BE49-F238E27FC236}">
                <a16:creationId xmlns:a16="http://schemas.microsoft.com/office/drawing/2014/main" id="{454C2CDC-B130-5062-EE85-4CDAD131C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925" y="4951195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i-FI" altLang="en-US" sz="2000">
                <a:latin typeface="Arial" panose="020B0604020202020204" pitchFamily="34" charset="0"/>
              </a:rPr>
              <a:t>C – Toivottu tulos</a:t>
            </a:r>
            <a:endParaRPr lang="en-GB" altLang="en-US" sz="2000">
              <a:latin typeface="Arial" panose="020B0604020202020204" pitchFamily="34" charset="0"/>
            </a:endParaRPr>
          </a:p>
        </p:txBody>
      </p:sp>
      <p:sp>
        <p:nvSpPr>
          <p:cNvPr id="274438" name="Text Box 6">
            <a:extLst>
              <a:ext uri="{FF2B5EF4-FFF2-40B4-BE49-F238E27FC236}">
                <a16:creationId xmlns:a16="http://schemas.microsoft.com/office/drawing/2014/main" id="{FCD7D7E5-740C-CD6A-3280-314C178521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25" y="4509870"/>
            <a:ext cx="31242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274439" name="Text Box 7">
            <a:extLst>
              <a:ext uri="{FF2B5EF4-FFF2-40B4-BE49-F238E27FC236}">
                <a16:creationId xmlns:a16="http://schemas.microsoft.com/office/drawing/2014/main" id="{A5D91A98-5A2F-72D9-8717-16282C3D5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9975" y="4646997"/>
            <a:ext cx="420621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dirty="0">
                <a:latin typeface="Arial" panose="020B0604020202020204" pitchFamily="34" charset="0"/>
              </a:rPr>
              <a:t>Äärimmäisessä ympäristössä suunnitelman seuraaminen tuottaa sovelluksen, jonka aioit tuottaa, vaan ei sovellusta jota tarvitsit.</a:t>
            </a:r>
            <a:endParaRPr lang="en-GB" altLang="en-US" dirty="0">
              <a:latin typeface="Arial" panose="020B0604020202020204" pitchFamily="34" charset="0"/>
            </a:endParaRPr>
          </a:p>
        </p:txBody>
      </p:sp>
      <p:sp>
        <p:nvSpPr>
          <p:cNvPr id="274440" name="Line 8">
            <a:extLst>
              <a:ext uri="{FF2B5EF4-FFF2-40B4-BE49-F238E27FC236}">
                <a16:creationId xmlns:a16="http://schemas.microsoft.com/office/drawing/2014/main" id="{7C46EA6B-87B6-6D2A-FF74-04BCF039216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2925" y="2757269"/>
            <a:ext cx="6172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74441" name="Oval 9">
            <a:extLst>
              <a:ext uri="{FF2B5EF4-FFF2-40B4-BE49-F238E27FC236}">
                <a16:creationId xmlns:a16="http://schemas.microsoft.com/office/drawing/2014/main" id="{8CEF73DB-C29E-FAF7-FF3C-979F94441E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4325" y="2604869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4442" name="Oval 10">
            <a:extLst>
              <a:ext uri="{FF2B5EF4-FFF2-40B4-BE49-F238E27FC236}">
                <a16:creationId xmlns:a16="http://schemas.microsoft.com/office/drawing/2014/main" id="{4771AA03-DACB-C013-2C79-166EDC272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2725" y="2604869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74443" name="Group 11">
            <a:extLst>
              <a:ext uri="{FF2B5EF4-FFF2-40B4-BE49-F238E27FC236}">
                <a16:creationId xmlns:a16="http://schemas.microsoft.com/office/drawing/2014/main" id="{C8160D7F-9050-36A8-3B5E-F87025D120D8}"/>
              </a:ext>
            </a:extLst>
          </p:cNvPr>
          <p:cNvGrpSpPr>
            <a:grpSpLocks/>
          </p:cNvGrpSpPr>
          <p:nvPr/>
        </p:nvGrpSpPr>
        <p:grpSpPr bwMode="auto">
          <a:xfrm>
            <a:off x="3082925" y="1903194"/>
            <a:ext cx="6019800" cy="2438400"/>
            <a:chOff x="672" y="1248"/>
            <a:chExt cx="3792" cy="1536"/>
          </a:xfrm>
        </p:grpSpPr>
        <p:sp>
          <p:nvSpPr>
            <p:cNvPr id="274444" name="Line 12">
              <a:extLst>
                <a:ext uri="{FF2B5EF4-FFF2-40B4-BE49-F238E27FC236}">
                  <a16:creationId xmlns:a16="http://schemas.microsoft.com/office/drawing/2014/main" id="{C1759759-CC4B-5C34-1B22-3CE2FBE3BF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248"/>
              <a:ext cx="720" cy="480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5" name="Line 13">
              <a:extLst>
                <a:ext uri="{FF2B5EF4-FFF2-40B4-BE49-F238E27FC236}">
                  <a16:creationId xmlns:a16="http://schemas.microsoft.com/office/drawing/2014/main" id="{C2A79CE7-CF5E-5A04-3695-2526523750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48"/>
              <a:ext cx="816" cy="86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6" name="Line 14">
              <a:extLst>
                <a:ext uri="{FF2B5EF4-FFF2-40B4-BE49-F238E27FC236}">
                  <a16:creationId xmlns:a16="http://schemas.microsoft.com/office/drawing/2014/main" id="{5785634B-4E07-613C-E303-7BFD83BB17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88"/>
              <a:ext cx="528" cy="62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7" name="Line 15">
              <a:extLst>
                <a:ext uri="{FF2B5EF4-FFF2-40B4-BE49-F238E27FC236}">
                  <a16:creationId xmlns:a16="http://schemas.microsoft.com/office/drawing/2014/main" id="{519B40A4-F11A-17FC-3D91-15A1D66C0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88"/>
              <a:ext cx="480" cy="1296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8" name="Line 16">
              <a:extLst>
                <a:ext uri="{FF2B5EF4-FFF2-40B4-BE49-F238E27FC236}">
                  <a16:creationId xmlns:a16="http://schemas.microsoft.com/office/drawing/2014/main" id="{B26D5407-DB93-C126-69F8-56A759D3B5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680"/>
              <a:ext cx="816" cy="1104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74449" name="Line 17">
              <a:extLst>
                <a:ext uri="{FF2B5EF4-FFF2-40B4-BE49-F238E27FC236}">
                  <a16:creationId xmlns:a16="http://schemas.microsoft.com/office/drawing/2014/main" id="{53FAEF00-DC68-8306-F22F-8E71C183B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680"/>
              <a:ext cx="432" cy="96"/>
            </a:xfrm>
            <a:prstGeom prst="line">
              <a:avLst/>
            </a:prstGeom>
            <a:noFill/>
            <a:ln w="38100">
              <a:solidFill>
                <a:srgbClr val="3366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274450" name="Freeform 18">
            <a:extLst>
              <a:ext uri="{FF2B5EF4-FFF2-40B4-BE49-F238E27FC236}">
                <a16:creationId xmlns:a16="http://schemas.microsoft.com/office/drawing/2014/main" id="{B9131846-CC23-B2E6-3F36-2F03F17F0F97}"/>
              </a:ext>
            </a:extLst>
          </p:cNvPr>
          <p:cNvSpPr>
            <a:spLocks/>
          </p:cNvSpPr>
          <p:nvPr/>
        </p:nvSpPr>
        <p:spPr bwMode="auto">
          <a:xfrm>
            <a:off x="2952750" y="2841407"/>
            <a:ext cx="6286500" cy="2989263"/>
          </a:xfrm>
          <a:custGeom>
            <a:avLst/>
            <a:gdLst>
              <a:gd name="T0" fmla="*/ 30 w 3960"/>
              <a:gd name="T1" fmla="*/ 305 h 1883"/>
              <a:gd name="T2" fmla="*/ 180 w 3960"/>
              <a:gd name="T3" fmla="*/ 397 h 1883"/>
              <a:gd name="T4" fmla="*/ 344 w 3960"/>
              <a:gd name="T5" fmla="*/ 378 h 1883"/>
              <a:gd name="T6" fmla="*/ 494 w 3960"/>
              <a:gd name="T7" fmla="*/ 373 h 1883"/>
              <a:gd name="T8" fmla="*/ 509 w 3960"/>
              <a:gd name="T9" fmla="*/ 702 h 1883"/>
              <a:gd name="T10" fmla="*/ 673 w 3960"/>
              <a:gd name="T11" fmla="*/ 915 h 1883"/>
              <a:gd name="T12" fmla="*/ 765 w 3960"/>
              <a:gd name="T13" fmla="*/ 973 h 1883"/>
              <a:gd name="T14" fmla="*/ 819 w 3960"/>
              <a:gd name="T15" fmla="*/ 1022 h 1883"/>
              <a:gd name="T16" fmla="*/ 915 w 3960"/>
              <a:gd name="T17" fmla="*/ 1046 h 1883"/>
              <a:gd name="T18" fmla="*/ 1022 w 3960"/>
              <a:gd name="T19" fmla="*/ 978 h 1883"/>
              <a:gd name="T20" fmla="*/ 1090 w 3960"/>
              <a:gd name="T21" fmla="*/ 891 h 1883"/>
              <a:gd name="T22" fmla="*/ 1080 w 3960"/>
              <a:gd name="T23" fmla="*/ 591 h 1883"/>
              <a:gd name="T24" fmla="*/ 1123 w 3960"/>
              <a:gd name="T25" fmla="*/ 518 h 1883"/>
              <a:gd name="T26" fmla="*/ 1448 w 3960"/>
              <a:gd name="T27" fmla="*/ 542 h 1883"/>
              <a:gd name="T28" fmla="*/ 1554 w 3960"/>
              <a:gd name="T29" fmla="*/ 712 h 1883"/>
              <a:gd name="T30" fmla="*/ 1569 w 3960"/>
              <a:gd name="T31" fmla="*/ 964 h 1883"/>
              <a:gd name="T32" fmla="*/ 1612 w 3960"/>
              <a:gd name="T33" fmla="*/ 1026 h 1883"/>
              <a:gd name="T34" fmla="*/ 1724 w 3960"/>
              <a:gd name="T35" fmla="*/ 1065 h 1883"/>
              <a:gd name="T36" fmla="*/ 1801 w 3960"/>
              <a:gd name="T37" fmla="*/ 1114 h 1883"/>
              <a:gd name="T38" fmla="*/ 1903 w 3960"/>
              <a:gd name="T39" fmla="*/ 1147 h 1883"/>
              <a:gd name="T40" fmla="*/ 2029 w 3960"/>
              <a:gd name="T41" fmla="*/ 1225 h 1883"/>
              <a:gd name="T42" fmla="*/ 2101 w 3960"/>
              <a:gd name="T43" fmla="*/ 935 h 1883"/>
              <a:gd name="T44" fmla="*/ 2174 w 3960"/>
              <a:gd name="T45" fmla="*/ 789 h 1883"/>
              <a:gd name="T46" fmla="*/ 2300 w 3960"/>
              <a:gd name="T47" fmla="*/ 659 h 1883"/>
              <a:gd name="T48" fmla="*/ 2464 w 3960"/>
              <a:gd name="T49" fmla="*/ 625 h 1883"/>
              <a:gd name="T50" fmla="*/ 2590 w 3960"/>
              <a:gd name="T51" fmla="*/ 538 h 1883"/>
              <a:gd name="T52" fmla="*/ 2726 w 3960"/>
              <a:gd name="T53" fmla="*/ 528 h 1883"/>
              <a:gd name="T54" fmla="*/ 2789 w 3960"/>
              <a:gd name="T55" fmla="*/ 634 h 1883"/>
              <a:gd name="T56" fmla="*/ 2890 w 3960"/>
              <a:gd name="T57" fmla="*/ 659 h 1883"/>
              <a:gd name="T58" fmla="*/ 2866 w 3960"/>
              <a:gd name="T59" fmla="*/ 915 h 1883"/>
              <a:gd name="T60" fmla="*/ 2856 w 3960"/>
              <a:gd name="T61" fmla="*/ 1118 h 1883"/>
              <a:gd name="T62" fmla="*/ 2934 w 3960"/>
              <a:gd name="T63" fmla="*/ 1273 h 1883"/>
              <a:gd name="T64" fmla="*/ 2919 w 3960"/>
              <a:gd name="T65" fmla="*/ 1341 h 1883"/>
              <a:gd name="T66" fmla="*/ 3011 w 3960"/>
              <a:gd name="T67" fmla="*/ 1438 h 1883"/>
              <a:gd name="T68" fmla="*/ 3060 w 3960"/>
              <a:gd name="T69" fmla="*/ 1593 h 1883"/>
              <a:gd name="T70" fmla="*/ 3152 w 3960"/>
              <a:gd name="T71" fmla="*/ 1675 h 1883"/>
              <a:gd name="T72" fmla="*/ 3224 w 3960"/>
              <a:gd name="T73" fmla="*/ 1801 h 1883"/>
              <a:gd name="T74" fmla="*/ 3423 w 3960"/>
              <a:gd name="T75" fmla="*/ 1728 h 1883"/>
              <a:gd name="T76" fmla="*/ 3495 w 3960"/>
              <a:gd name="T77" fmla="*/ 1806 h 1883"/>
              <a:gd name="T78" fmla="*/ 3631 w 3960"/>
              <a:gd name="T79" fmla="*/ 1883 h 1883"/>
              <a:gd name="T80" fmla="*/ 3761 w 3960"/>
              <a:gd name="T81" fmla="*/ 1806 h 1883"/>
              <a:gd name="T82" fmla="*/ 3921 w 3960"/>
              <a:gd name="T83" fmla="*/ 1719 h 1883"/>
              <a:gd name="T84" fmla="*/ 3960 w 3960"/>
              <a:gd name="T85" fmla="*/ 1709 h 1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60" h="1883">
                <a:moveTo>
                  <a:pt x="30" y="0"/>
                </a:moveTo>
                <a:cubicBezTo>
                  <a:pt x="26" y="90"/>
                  <a:pt x="0" y="220"/>
                  <a:pt x="30" y="305"/>
                </a:cubicBezTo>
                <a:cubicBezTo>
                  <a:pt x="40" y="332"/>
                  <a:pt x="59" y="333"/>
                  <a:pt x="78" y="349"/>
                </a:cubicBezTo>
                <a:cubicBezTo>
                  <a:pt x="115" y="379"/>
                  <a:pt x="133" y="389"/>
                  <a:pt x="180" y="397"/>
                </a:cubicBezTo>
                <a:cubicBezTo>
                  <a:pt x="222" y="395"/>
                  <a:pt x="263" y="395"/>
                  <a:pt x="305" y="392"/>
                </a:cubicBezTo>
                <a:cubicBezTo>
                  <a:pt x="337" y="390"/>
                  <a:pt x="313" y="388"/>
                  <a:pt x="344" y="378"/>
                </a:cubicBezTo>
                <a:cubicBezTo>
                  <a:pt x="359" y="373"/>
                  <a:pt x="414" y="369"/>
                  <a:pt x="422" y="368"/>
                </a:cubicBezTo>
                <a:cubicBezTo>
                  <a:pt x="446" y="370"/>
                  <a:pt x="472" y="364"/>
                  <a:pt x="494" y="373"/>
                </a:cubicBezTo>
                <a:cubicBezTo>
                  <a:pt x="503" y="377"/>
                  <a:pt x="504" y="402"/>
                  <a:pt x="504" y="402"/>
                </a:cubicBezTo>
                <a:cubicBezTo>
                  <a:pt x="506" y="502"/>
                  <a:pt x="506" y="602"/>
                  <a:pt x="509" y="702"/>
                </a:cubicBezTo>
                <a:cubicBezTo>
                  <a:pt x="510" y="744"/>
                  <a:pt x="539" y="866"/>
                  <a:pt x="586" y="876"/>
                </a:cubicBezTo>
                <a:cubicBezTo>
                  <a:pt x="613" y="894"/>
                  <a:pt x="642" y="904"/>
                  <a:pt x="673" y="915"/>
                </a:cubicBezTo>
                <a:cubicBezTo>
                  <a:pt x="692" y="921"/>
                  <a:pt x="703" y="934"/>
                  <a:pt x="722" y="939"/>
                </a:cubicBezTo>
                <a:cubicBezTo>
                  <a:pt x="744" y="963"/>
                  <a:pt x="730" y="950"/>
                  <a:pt x="765" y="973"/>
                </a:cubicBezTo>
                <a:cubicBezTo>
                  <a:pt x="770" y="976"/>
                  <a:pt x="780" y="983"/>
                  <a:pt x="780" y="983"/>
                </a:cubicBezTo>
                <a:cubicBezTo>
                  <a:pt x="791" y="1000"/>
                  <a:pt x="802" y="1011"/>
                  <a:pt x="819" y="1022"/>
                </a:cubicBezTo>
                <a:cubicBezTo>
                  <a:pt x="830" y="1039"/>
                  <a:pt x="839" y="1044"/>
                  <a:pt x="857" y="1051"/>
                </a:cubicBezTo>
                <a:cubicBezTo>
                  <a:pt x="876" y="1049"/>
                  <a:pt x="896" y="1051"/>
                  <a:pt x="915" y="1046"/>
                </a:cubicBezTo>
                <a:cubicBezTo>
                  <a:pt x="959" y="1033"/>
                  <a:pt x="932" y="1030"/>
                  <a:pt x="954" y="1012"/>
                </a:cubicBezTo>
                <a:cubicBezTo>
                  <a:pt x="976" y="994"/>
                  <a:pt x="997" y="989"/>
                  <a:pt x="1022" y="978"/>
                </a:cubicBezTo>
                <a:cubicBezTo>
                  <a:pt x="1031" y="969"/>
                  <a:pt x="1043" y="963"/>
                  <a:pt x="1051" y="954"/>
                </a:cubicBezTo>
                <a:cubicBezTo>
                  <a:pt x="1067" y="935"/>
                  <a:pt x="1076" y="911"/>
                  <a:pt x="1090" y="891"/>
                </a:cubicBezTo>
                <a:cubicBezTo>
                  <a:pt x="1095" y="872"/>
                  <a:pt x="1108" y="866"/>
                  <a:pt x="1114" y="847"/>
                </a:cubicBezTo>
                <a:cubicBezTo>
                  <a:pt x="1128" y="756"/>
                  <a:pt x="1134" y="667"/>
                  <a:pt x="1080" y="591"/>
                </a:cubicBezTo>
                <a:cubicBezTo>
                  <a:pt x="1082" y="578"/>
                  <a:pt x="1082" y="565"/>
                  <a:pt x="1085" y="552"/>
                </a:cubicBezTo>
                <a:cubicBezTo>
                  <a:pt x="1089" y="536"/>
                  <a:pt x="1113" y="525"/>
                  <a:pt x="1123" y="518"/>
                </a:cubicBezTo>
                <a:cubicBezTo>
                  <a:pt x="1173" y="484"/>
                  <a:pt x="1217" y="472"/>
                  <a:pt x="1278" y="465"/>
                </a:cubicBezTo>
                <a:cubicBezTo>
                  <a:pt x="1373" y="471"/>
                  <a:pt x="1395" y="468"/>
                  <a:pt x="1448" y="542"/>
                </a:cubicBezTo>
                <a:cubicBezTo>
                  <a:pt x="1461" y="582"/>
                  <a:pt x="1495" y="627"/>
                  <a:pt x="1525" y="659"/>
                </a:cubicBezTo>
                <a:cubicBezTo>
                  <a:pt x="1532" y="679"/>
                  <a:pt x="1542" y="695"/>
                  <a:pt x="1554" y="712"/>
                </a:cubicBezTo>
                <a:cubicBezTo>
                  <a:pt x="1557" y="723"/>
                  <a:pt x="1563" y="734"/>
                  <a:pt x="1564" y="746"/>
                </a:cubicBezTo>
                <a:cubicBezTo>
                  <a:pt x="1567" y="819"/>
                  <a:pt x="1566" y="891"/>
                  <a:pt x="1569" y="964"/>
                </a:cubicBezTo>
                <a:cubicBezTo>
                  <a:pt x="1569" y="971"/>
                  <a:pt x="1578" y="1002"/>
                  <a:pt x="1583" y="1007"/>
                </a:cubicBezTo>
                <a:cubicBezTo>
                  <a:pt x="1591" y="1015"/>
                  <a:pt x="1604" y="1018"/>
                  <a:pt x="1612" y="1026"/>
                </a:cubicBezTo>
                <a:cubicBezTo>
                  <a:pt x="1616" y="1030"/>
                  <a:pt x="1633" y="1049"/>
                  <a:pt x="1641" y="1051"/>
                </a:cubicBezTo>
                <a:cubicBezTo>
                  <a:pt x="1667" y="1058"/>
                  <a:pt x="1697" y="1058"/>
                  <a:pt x="1724" y="1065"/>
                </a:cubicBezTo>
                <a:cubicBezTo>
                  <a:pt x="1755" y="1087"/>
                  <a:pt x="1719" y="1064"/>
                  <a:pt x="1758" y="1080"/>
                </a:cubicBezTo>
                <a:cubicBezTo>
                  <a:pt x="1775" y="1087"/>
                  <a:pt x="1786" y="1104"/>
                  <a:pt x="1801" y="1114"/>
                </a:cubicBezTo>
                <a:cubicBezTo>
                  <a:pt x="1816" y="1156"/>
                  <a:pt x="1797" y="1115"/>
                  <a:pt x="1888" y="1133"/>
                </a:cubicBezTo>
                <a:cubicBezTo>
                  <a:pt x="1895" y="1134"/>
                  <a:pt x="1898" y="1142"/>
                  <a:pt x="1903" y="1147"/>
                </a:cubicBezTo>
                <a:cubicBezTo>
                  <a:pt x="1936" y="1180"/>
                  <a:pt x="1942" y="1218"/>
                  <a:pt x="1966" y="1254"/>
                </a:cubicBezTo>
                <a:cubicBezTo>
                  <a:pt x="2021" y="1247"/>
                  <a:pt x="1993" y="1249"/>
                  <a:pt x="2029" y="1225"/>
                </a:cubicBezTo>
                <a:cubicBezTo>
                  <a:pt x="2059" y="1176"/>
                  <a:pt x="2053" y="1078"/>
                  <a:pt x="2067" y="1017"/>
                </a:cubicBezTo>
                <a:cubicBezTo>
                  <a:pt x="2074" y="986"/>
                  <a:pt x="2088" y="963"/>
                  <a:pt x="2101" y="935"/>
                </a:cubicBezTo>
                <a:cubicBezTo>
                  <a:pt x="2119" y="898"/>
                  <a:pt x="2126" y="849"/>
                  <a:pt x="2150" y="814"/>
                </a:cubicBezTo>
                <a:cubicBezTo>
                  <a:pt x="2157" y="805"/>
                  <a:pt x="2167" y="798"/>
                  <a:pt x="2174" y="789"/>
                </a:cubicBezTo>
                <a:cubicBezTo>
                  <a:pt x="2191" y="767"/>
                  <a:pt x="2232" y="681"/>
                  <a:pt x="2251" y="668"/>
                </a:cubicBezTo>
                <a:cubicBezTo>
                  <a:pt x="2257" y="664"/>
                  <a:pt x="2298" y="659"/>
                  <a:pt x="2300" y="659"/>
                </a:cubicBezTo>
                <a:cubicBezTo>
                  <a:pt x="2348" y="642"/>
                  <a:pt x="2276" y="666"/>
                  <a:pt x="2406" y="644"/>
                </a:cubicBezTo>
                <a:cubicBezTo>
                  <a:pt x="2426" y="641"/>
                  <a:pt x="2464" y="625"/>
                  <a:pt x="2464" y="625"/>
                </a:cubicBezTo>
                <a:cubicBezTo>
                  <a:pt x="2482" y="613"/>
                  <a:pt x="2541" y="582"/>
                  <a:pt x="2556" y="567"/>
                </a:cubicBezTo>
                <a:cubicBezTo>
                  <a:pt x="2568" y="555"/>
                  <a:pt x="2575" y="545"/>
                  <a:pt x="2590" y="538"/>
                </a:cubicBezTo>
                <a:cubicBezTo>
                  <a:pt x="2612" y="527"/>
                  <a:pt x="2640" y="526"/>
                  <a:pt x="2663" y="523"/>
                </a:cubicBezTo>
                <a:cubicBezTo>
                  <a:pt x="2684" y="525"/>
                  <a:pt x="2706" y="523"/>
                  <a:pt x="2726" y="528"/>
                </a:cubicBezTo>
                <a:cubicBezTo>
                  <a:pt x="2738" y="531"/>
                  <a:pt x="2753" y="559"/>
                  <a:pt x="2764" y="567"/>
                </a:cubicBezTo>
                <a:cubicBezTo>
                  <a:pt x="2772" y="589"/>
                  <a:pt x="2779" y="613"/>
                  <a:pt x="2789" y="634"/>
                </a:cubicBezTo>
                <a:cubicBezTo>
                  <a:pt x="2792" y="639"/>
                  <a:pt x="2792" y="648"/>
                  <a:pt x="2798" y="649"/>
                </a:cubicBezTo>
                <a:cubicBezTo>
                  <a:pt x="2828" y="656"/>
                  <a:pt x="2859" y="655"/>
                  <a:pt x="2890" y="659"/>
                </a:cubicBezTo>
                <a:cubicBezTo>
                  <a:pt x="2908" y="661"/>
                  <a:pt x="2943" y="673"/>
                  <a:pt x="2943" y="673"/>
                </a:cubicBezTo>
                <a:cubicBezTo>
                  <a:pt x="2934" y="774"/>
                  <a:pt x="2923" y="835"/>
                  <a:pt x="2866" y="915"/>
                </a:cubicBezTo>
                <a:cubicBezTo>
                  <a:pt x="2855" y="948"/>
                  <a:pt x="2839" y="977"/>
                  <a:pt x="2832" y="1012"/>
                </a:cubicBezTo>
                <a:cubicBezTo>
                  <a:pt x="2835" y="1054"/>
                  <a:pt x="2821" y="1095"/>
                  <a:pt x="2856" y="1118"/>
                </a:cubicBezTo>
                <a:cubicBezTo>
                  <a:pt x="2870" y="1138"/>
                  <a:pt x="2879" y="1160"/>
                  <a:pt x="2895" y="1177"/>
                </a:cubicBezTo>
                <a:cubicBezTo>
                  <a:pt x="2907" y="1210"/>
                  <a:pt x="2925" y="1238"/>
                  <a:pt x="2934" y="1273"/>
                </a:cubicBezTo>
                <a:cubicBezTo>
                  <a:pt x="2932" y="1286"/>
                  <a:pt x="2932" y="1299"/>
                  <a:pt x="2929" y="1312"/>
                </a:cubicBezTo>
                <a:cubicBezTo>
                  <a:pt x="2927" y="1322"/>
                  <a:pt x="2919" y="1341"/>
                  <a:pt x="2919" y="1341"/>
                </a:cubicBezTo>
                <a:cubicBezTo>
                  <a:pt x="2921" y="1365"/>
                  <a:pt x="2910" y="1398"/>
                  <a:pt x="2929" y="1414"/>
                </a:cubicBezTo>
                <a:cubicBezTo>
                  <a:pt x="2949" y="1430"/>
                  <a:pt x="2988" y="1430"/>
                  <a:pt x="3011" y="1438"/>
                </a:cubicBezTo>
                <a:cubicBezTo>
                  <a:pt x="3023" y="1472"/>
                  <a:pt x="3034" y="1506"/>
                  <a:pt x="3045" y="1540"/>
                </a:cubicBezTo>
                <a:cubicBezTo>
                  <a:pt x="3051" y="1557"/>
                  <a:pt x="3046" y="1581"/>
                  <a:pt x="3060" y="1593"/>
                </a:cubicBezTo>
                <a:cubicBezTo>
                  <a:pt x="3087" y="1616"/>
                  <a:pt x="3131" y="1600"/>
                  <a:pt x="3166" y="1602"/>
                </a:cubicBezTo>
                <a:cubicBezTo>
                  <a:pt x="3163" y="1632"/>
                  <a:pt x="3160" y="1649"/>
                  <a:pt x="3152" y="1675"/>
                </a:cubicBezTo>
                <a:cubicBezTo>
                  <a:pt x="3155" y="1743"/>
                  <a:pt x="3138" y="1768"/>
                  <a:pt x="3176" y="1806"/>
                </a:cubicBezTo>
                <a:cubicBezTo>
                  <a:pt x="3192" y="1804"/>
                  <a:pt x="3208" y="1804"/>
                  <a:pt x="3224" y="1801"/>
                </a:cubicBezTo>
                <a:cubicBezTo>
                  <a:pt x="3234" y="1799"/>
                  <a:pt x="3253" y="1791"/>
                  <a:pt x="3253" y="1791"/>
                </a:cubicBezTo>
                <a:cubicBezTo>
                  <a:pt x="3322" y="1726"/>
                  <a:pt x="3308" y="1734"/>
                  <a:pt x="3423" y="1728"/>
                </a:cubicBezTo>
                <a:cubicBezTo>
                  <a:pt x="3436" y="1730"/>
                  <a:pt x="3449" y="1728"/>
                  <a:pt x="3461" y="1733"/>
                </a:cubicBezTo>
                <a:cubicBezTo>
                  <a:pt x="3471" y="1737"/>
                  <a:pt x="3486" y="1792"/>
                  <a:pt x="3495" y="1806"/>
                </a:cubicBezTo>
                <a:cubicBezTo>
                  <a:pt x="3514" y="1834"/>
                  <a:pt x="3555" y="1859"/>
                  <a:pt x="3587" y="1864"/>
                </a:cubicBezTo>
                <a:cubicBezTo>
                  <a:pt x="3604" y="1876"/>
                  <a:pt x="3609" y="1883"/>
                  <a:pt x="3631" y="1883"/>
                </a:cubicBezTo>
                <a:cubicBezTo>
                  <a:pt x="3648" y="1883"/>
                  <a:pt x="3678" y="1856"/>
                  <a:pt x="3689" y="1849"/>
                </a:cubicBezTo>
                <a:cubicBezTo>
                  <a:pt x="3710" y="1835"/>
                  <a:pt x="3743" y="1821"/>
                  <a:pt x="3761" y="1806"/>
                </a:cubicBezTo>
                <a:cubicBezTo>
                  <a:pt x="3784" y="1787"/>
                  <a:pt x="3806" y="1772"/>
                  <a:pt x="3834" y="1762"/>
                </a:cubicBezTo>
                <a:cubicBezTo>
                  <a:pt x="3853" y="1735"/>
                  <a:pt x="3890" y="1726"/>
                  <a:pt x="3921" y="1719"/>
                </a:cubicBezTo>
                <a:cubicBezTo>
                  <a:pt x="3929" y="1717"/>
                  <a:pt x="3937" y="1716"/>
                  <a:pt x="3945" y="1714"/>
                </a:cubicBezTo>
                <a:cubicBezTo>
                  <a:pt x="3950" y="1713"/>
                  <a:pt x="3960" y="1709"/>
                  <a:pt x="3960" y="170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274451" name="Oval 19">
            <a:extLst>
              <a:ext uri="{FF2B5EF4-FFF2-40B4-BE49-F238E27FC236}">
                <a16:creationId xmlns:a16="http://schemas.microsoft.com/office/drawing/2014/main" id="{9EB28BF3-6B43-4264-ECAB-9C3CE8B6CE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8925" y="5484594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68B7BF68-7303-B0AB-347A-8EA013B8A7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Ketterä testaus</a:t>
            </a:r>
            <a:endParaRPr lang="en-GB" altLang="en-US"/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AD1DE705-4172-2FC0-D977-11DD39526AC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i-FI" altLang="en-US" dirty="0"/>
              <a:t>Kaksi pääsuuntausta: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Tutkiva testaus (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Lähtöisin testausyhteisöstä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Ottaa kantaa ”järjestelmätestaukseen”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Ääritestaus (</a:t>
            </a:r>
            <a:r>
              <a:rPr lang="fi-FI" altLang="en-US" dirty="0" err="1"/>
              <a:t>extreme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Lähtöisin ohjelmointiyhteisöstä (</a:t>
            </a:r>
            <a:r>
              <a:rPr lang="fi-FI" altLang="en-US" dirty="0" err="1"/>
              <a:t>extreme</a:t>
            </a:r>
            <a:r>
              <a:rPr lang="fi-FI" altLang="en-US" dirty="0"/>
              <a:t> </a:t>
            </a:r>
            <a:r>
              <a:rPr lang="fi-FI" altLang="en-US" dirty="0" err="1"/>
              <a:t>programming</a:t>
            </a:r>
            <a:r>
              <a:rPr lang="fi-FI" altLang="en-US" dirty="0"/>
              <a:t>)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Ottaa kantaa ”yksikkötestaukseen”</a:t>
            </a:r>
          </a:p>
          <a:p>
            <a:pPr lvl="2">
              <a:lnSpc>
                <a:spcPct val="90000"/>
              </a:lnSpc>
            </a:pPr>
            <a:r>
              <a:rPr lang="fi-FI" altLang="en-US" dirty="0"/>
              <a:t>Vaatii korkean tason testit (”hyväksymistestit”) mutta ei määrittele yksityiskohtia kuinka nämä sisällytetään prosessiin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>
            <a:extLst>
              <a:ext uri="{FF2B5EF4-FFF2-40B4-BE49-F238E27FC236}">
                <a16:creationId xmlns:a16="http://schemas.microsoft.com/office/drawing/2014/main" id="{CADE4FD4-DCD3-9405-4D9D-B1DE5A66CC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Testauksen suunnittelu</a:t>
            </a:r>
          </a:p>
        </p:txBody>
      </p:sp>
      <p:sp>
        <p:nvSpPr>
          <p:cNvPr id="303107" name="Rectangle 3">
            <a:extLst>
              <a:ext uri="{FF2B5EF4-FFF2-40B4-BE49-F238E27FC236}">
                <a16:creationId xmlns:a16="http://schemas.microsoft.com/office/drawing/2014/main" id="{0B6930A4-CE6F-DC19-47CA-AF2BAE1FB64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/>
              <a:t>Keskeiset testauksen käsitteet</a:t>
            </a:r>
          </a:p>
          <a:p>
            <a:pPr lvl="1"/>
            <a:r>
              <a:rPr lang="fi-FI" altLang="en-US" sz="2000" dirty="0"/>
              <a:t>Testaustaso</a:t>
            </a:r>
          </a:p>
          <a:p>
            <a:pPr lvl="1"/>
            <a:r>
              <a:rPr lang="fi-FI" altLang="en-US" sz="2000" dirty="0"/>
              <a:t>Testausvaihe</a:t>
            </a:r>
          </a:p>
          <a:p>
            <a:pPr lvl="1"/>
            <a:r>
              <a:rPr lang="fi-FI" altLang="en-US" sz="2000" dirty="0"/>
              <a:t>Testaustyyppi</a:t>
            </a:r>
          </a:p>
          <a:p>
            <a:pPr lvl="1"/>
            <a:r>
              <a:rPr lang="fi-FI" altLang="en-US" sz="2000" dirty="0"/>
              <a:t>Testauskierros</a:t>
            </a:r>
          </a:p>
          <a:p>
            <a:pPr lvl="1"/>
            <a:r>
              <a:rPr lang="fi-FI" altLang="en-US" sz="2000" dirty="0"/>
              <a:t>Testausstrategia</a:t>
            </a:r>
          </a:p>
          <a:p>
            <a:r>
              <a:rPr lang="fi-FI" altLang="en-US" sz="2400" dirty="0"/>
              <a:t>Kommunikointia</a:t>
            </a:r>
          </a:p>
          <a:p>
            <a:pPr lvl="1"/>
            <a:r>
              <a:rPr lang="fi-FI" altLang="en-US" sz="2000" dirty="0"/>
              <a:t>Lopputuloksena usein suunnitelma – kommunikaatioväline</a:t>
            </a:r>
          </a:p>
          <a:p>
            <a:pPr lvl="2"/>
            <a:r>
              <a:rPr lang="fi-FI" altLang="en-US" sz="1800" dirty="0"/>
              <a:t>Suunnitelman muoto vaihtelee tarpeen mukaan valtavasti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>
            <a:extLst>
              <a:ext uri="{FF2B5EF4-FFF2-40B4-BE49-F238E27FC236}">
                <a16:creationId xmlns:a16="http://schemas.microsoft.com/office/drawing/2014/main" id="{65A7A569-CAF1-3EEE-BEB6-EC83709AB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Testaustaso</a:t>
            </a:r>
          </a:p>
        </p:txBody>
      </p:sp>
      <p:sp>
        <p:nvSpPr>
          <p:cNvPr id="305155" name="Rectangle 3">
            <a:extLst>
              <a:ext uri="{FF2B5EF4-FFF2-40B4-BE49-F238E27FC236}">
                <a16:creationId xmlns:a16="http://schemas.microsoft.com/office/drawing/2014/main" id="{5A22A2A2-CA7D-F28D-60F1-442F40D2320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838200" y="1576546"/>
            <a:ext cx="10515600" cy="4351338"/>
          </a:xfrm>
        </p:spPr>
        <p:txBody>
          <a:bodyPr/>
          <a:lstStyle/>
          <a:p>
            <a:r>
              <a:rPr lang="en-GB" altLang="en-US" dirty="0" err="1"/>
              <a:t>Jatkuvaa</a:t>
            </a:r>
            <a:r>
              <a:rPr lang="en-GB" altLang="en-US" dirty="0"/>
              <a:t> </a:t>
            </a:r>
            <a:r>
              <a:rPr lang="en-GB" altLang="en-US" dirty="0" err="1"/>
              <a:t>testaustoimintaa</a:t>
            </a:r>
            <a:r>
              <a:rPr lang="en-GB" altLang="en-US" dirty="0"/>
              <a:t> </a:t>
            </a:r>
            <a:r>
              <a:rPr lang="en-GB" altLang="en-US" dirty="0" err="1"/>
              <a:t>tietyn</a:t>
            </a:r>
            <a:r>
              <a:rPr lang="en-GB" altLang="en-US" dirty="0"/>
              <a:t> </a:t>
            </a:r>
            <a:r>
              <a:rPr lang="en-GB" altLang="en-US" dirty="0" err="1"/>
              <a:t>tyyppisen</a:t>
            </a:r>
            <a:r>
              <a:rPr lang="en-GB" altLang="en-US" dirty="0"/>
              <a:t> </a:t>
            </a:r>
            <a:r>
              <a:rPr lang="en-GB" altLang="en-US" dirty="0" err="1"/>
              <a:t>testaustavoitteen</a:t>
            </a:r>
            <a:r>
              <a:rPr lang="en-GB" altLang="en-US" dirty="0"/>
              <a:t> </a:t>
            </a:r>
            <a:r>
              <a:rPr lang="en-GB" altLang="en-US" dirty="0" err="1"/>
              <a:t>ja</a:t>
            </a:r>
            <a:r>
              <a:rPr lang="en-GB" altLang="en-US" dirty="0"/>
              <a:t> </a:t>
            </a:r>
            <a:r>
              <a:rPr lang="en-GB" altLang="en-US" dirty="0" err="1"/>
              <a:t>testauskohteen</a:t>
            </a:r>
            <a:r>
              <a:rPr lang="en-GB" altLang="en-US" dirty="0"/>
              <a:t> </a:t>
            </a:r>
            <a:r>
              <a:rPr lang="en-GB" altLang="en-US" dirty="0" err="1"/>
              <a:t>ympärillä</a:t>
            </a:r>
            <a:r>
              <a:rPr lang="en-GB" altLang="en-US" dirty="0"/>
              <a:t>. </a:t>
            </a:r>
            <a:r>
              <a:rPr lang="en-GB" altLang="en-US" dirty="0" err="1"/>
              <a:t>Testaustoiminnasta</a:t>
            </a:r>
            <a:r>
              <a:rPr lang="en-GB" altLang="en-US" dirty="0"/>
              <a:t> </a:t>
            </a:r>
            <a:r>
              <a:rPr lang="en-GB" altLang="en-US" dirty="0" err="1"/>
              <a:t>tekee</a:t>
            </a:r>
            <a:r>
              <a:rPr lang="en-GB" altLang="en-US" dirty="0"/>
              <a:t> </a:t>
            </a:r>
            <a:r>
              <a:rPr lang="en-GB" altLang="en-US" dirty="0" err="1"/>
              <a:t>oleellisesti</a:t>
            </a:r>
            <a:r>
              <a:rPr lang="en-GB" altLang="en-US" dirty="0"/>
              <a:t> </a:t>
            </a:r>
            <a:r>
              <a:rPr lang="en-GB" altLang="en-US" dirty="0" err="1"/>
              <a:t>jatkuvaa</a:t>
            </a:r>
            <a:r>
              <a:rPr lang="en-GB" altLang="en-US" dirty="0"/>
              <a:t> </a:t>
            </a:r>
            <a:r>
              <a:rPr lang="en-GB" altLang="en-US" dirty="0" err="1"/>
              <a:t>vaatimus</a:t>
            </a:r>
            <a:r>
              <a:rPr lang="en-GB" altLang="en-US" dirty="0"/>
              <a:t> </a:t>
            </a:r>
            <a:r>
              <a:rPr lang="en-GB" altLang="en-US" dirty="0" err="1"/>
              <a:t>uusintatestauksesta</a:t>
            </a:r>
            <a:r>
              <a:rPr lang="en-GB" altLang="en-US" dirty="0"/>
              <a:t> </a:t>
            </a:r>
            <a:r>
              <a:rPr lang="en-GB" altLang="en-US" dirty="0" err="1"/>
              <a:t>muutoksen</a:t>
            </a:r>
            <a:r>
              <a:rPr lang="en-GB" altLang="en-US" dirty="0"/>
              <a:t> </a:t>
            </a:r>
            <a:r>
              <a:rPr lang="en-GB" altLang="en-US" dirty="0" err="1"/>
              <a:t>osalta</a:t>
            </a:r>
            <a:r>
              <a:rPr lang="en-GB" altLang="en-US" dirty="0"/>
              <a:t>.</a:t>
            </a:r>
            <a:endParaRPr lang="fi-FI" altLang="en-US" dirty="0"/>
          </a:p>
          <a:p>
            <a:r>
              <a:rPr lang="fi-FI" altLang="en-US" dirty="0"/>
              <a:t>Tapa pilkkoa vaikeita kokonaisuuksia järkeviin näkökulmiin</a:t>
            </a:r>
          </a:p>
          <a:p>
            <a:r>
              <a:rPr lang="fi-FI" altLang="en-US" dirty="0"/>
              <a:t>Englanniksi ladattu merkitys, vertaa </a:t>
            </a:r>
            <a:r>
              <a:rPr lang="fi-FI" altLang="en-US" dirty="0" err="1"/>
              <a:t>level</a:t>
            </a:r>
            <a:r>
              <a:rPr lang="fi-FI" altLang="en-US" dirty="0"/>
              <a:t> vs. </a:t>
            </a:r>
            <a:r>
              <a:rPr lang="fi-FI" altLang="en-US" dirty="0" err="1"/>
              <a:t>stage</a:t>
            </a:r>
            <a:endParaRPr lang="fi-FI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0772083B-E57B-6F3A-AA3B-108B3F941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i-FI" altLang="en-US"/>
              <a:t>Testaustyyppi</a:t>
            </a:r>
            <a:endParaRPr lang="en-GB" altLang="en-US"/>
          </a:p>
        </p:txBody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051CCD01-8B64-18EE-2C39-041B50D094E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87669" y="1690688"/>
            <a:ext cx="10515600" cy="4351338"/>
          </a:xfrm>
        </p:spPr>
        <p:txBody>
          <a:bodyPr/>
          <a:lstStyle/>
          <a:p>
            <a:pPr fontAlgn="t">
              <a:lnSpc>
                <a:spcPct val="90000"/>
              </a:lnSpc>
            </a:pPr>
            <a:r>
              <a:rPr lang="en-GB" altLang="en-US" sz="1800" dirty="0" err="1"/>
              <a:t>Ryhmä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testausaktiviteettejä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joilla</a:t>
            </a:r>
            <a:r>
              <a:rPr lang="en-GB" altLang="en-US" sz="1800" dirty="0"/>
              <a:t> on </a:t>
            </a:r>
            <a:r>
              <a:rPr lang="en-GB" altLang="en-US" sz="1800" dirty="0" err="1"/>
              <a:t>yhteisiä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ominaisuuksia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joiden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perusteella</a:t>
            </a:r>
            <a:r>
              <a:rPr lang="en-GB" altLang="en-US" sz="1800" dirty="0"/>
              <a:t> ne </a:t>
            </a:r>
            <a:r>
              <a:rPr lang="en-GB" altLang="en-US" sz="1800" dirty="0" err="1"/>
              <a:t>voidaan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tunnistaa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omana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luokkanaan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ja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jotka</a:t>
            </a:r>
            <a:r>
              <a:rPr lang="en-GB" altLang="en-US" sz="1800" dirty="0"/>
              <a:t> on </a:t>
            </a:r>
            <a:r>
              <a:rPr lang="en-GB" altLang="en-US" sz="1800" dirty="0" err="1"/>
              <a:t>ryhmitelty</a:t>
            </a:r>
            <a:r>
              <a:rPr lang="en-GB" altLang="en-US" sz="1800" dirty="0"/>
              <a:t> </a:t>
            </a:r>
            <a:r>
              <a:rPr lang="en-GB" altLang="en-US" sz="1800" dirty="0" err="1"/>
              <a:t>arvioimaan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yhtä</a:t>
            </a:r>
            <a:r>
              <a:rPr lang="en-GB" altLang="en-US" sz="1800" dirty="0"/>
              <a:t> tai </a:t>
            </a:r>
            <a:r>
              <a:rPr lang="en-GB" altLang="en-US" sz="1800" dirty="0" err="1"/>
              <a:t>useampaa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toisiinsa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liittyvää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laatuominaisuutta</a:t>
            </a:r>
            <a:r>
              <a:rPr lang="en-GB" altLang="en-US" sz="1800" dirty="0"/>
              <a:t>. </a:t>
            </a:r>
            <a:endParaRPr lang="fi-FI" altLang="en-US" sz="1800" dirty="0"/>
          </a:p>
          <a:p>
            <a:pPr lvl="1" fontAlgn="t">
              <a:lnSpc>
                <a:spcPct val="90000"/>
              </a:lnSpc>
            </a:pPr>
            <a:r>
              <a:rPr lang="en-GB" altLang="en-US" sz="1600" dirty="0" err="1"/>
              <a:t>Testaustyyppi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voi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sijoittua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yhdelle</a:t>
            </a:r>
            <a:r>
              <a:rPr lang="en-GB" altLang="en-US" sz="1600" dirty="0"/>
              <a:t> tai </a:t>
            </a:r>
            <a:r>
              <a:rPr lang="en-GB" altLang="en-US" sz="1600" dirty="0" err="1"/>
              <a:t>useammalle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testaustasolle</a:t>
            </a:r>
            <a:r>
              <a:rPr lang="en-GB" altLang="en-US" sz="1600" dirty="0"/>
              <a:t> </a:t>
            </a:r>
            <a:r>
              <a:rPr lang="en-GB" altLang="en-US" sz="1600" dirty="0" err="1"/>
              <a:t>ja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testausvaiheeseen</a:t>
            </a:r>
            <a:r>
              <a:rPr lang="en-GB" altLang="en-US" sz="1600" dirty="0"/>
              <a:t>. </a:t>
            </a:r>
            <a:endParaRPr lang="fi-FI" altLang="en-US" sz="1600" dirty="0"/>
          </a:p>
          <a:p>
            <a:pPr lvl="1" fontAlgn="t">
              <a:lnSpc>
                <a:spcPct val="90000"/>
              </a:lnSpc>
            </a:pPr>
            <a:r>
              <a:rPr lang="en-GB" altLang="en-US" sz="1600" dirty="0" err="1"/>
              <a:t>Kaikki</a:t>
            </a:r>
            <a:r>
              <a:rPr lang="en-GB" altLang="en-US" sz="1600" dirty="0"/>
              <a:t> </a:t>
            </a:r>
            <a:r>
              <a:rPr lang="en-GB" altLang="en-US" sz="1600" dirty="0" err="1"/>
              <a:t>testaustyypit</a:t>
            </a:r>
            <a:r>
              <a:rPr lang="en-GB" altLang="en-US" sz="1600" dirty="0"/>
              <a:t> </a:t>
            </a:r>
            <a:r>
              <a:rPr lang="en-GB" altLang="en-US" sz="1600" dirty="0" err="1"/>
              <a:t>eivät</a:t>
            </a:r>
            <a:r>
              <a:rPr lang="en-GB" altLang="en-US" sz="1600" dirty="0"/>
              <a:t> ole </a:t>
            </a:r>
            <a:r>
              <a:rPr lang="en-GB" altLang="en-US" sz="1600" dirty="0" err="1"/>
              <a:t>oleellisia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kaikissa</a:t>
            </a:r>
            <a:r>
              <a:rPr lang="en-GB" altLang="en-US" sz="1600" dirty="0"/>
              <a:t> </a:t>
            </a:r>
            <a:r>
              <a:rPr lang="en-GB" altLang="en-US" sz="1600" dirty="0" err="1"/>
              <a:t>asiayhteyksissä</a:t>
            </a:r>
            <a:r>
              <a:rPr lang="en-GB" altLang="en-US" sz="1600" dirty="0"/>
              <a:t>. </a:t>
            </a:r>
            <a:r>
              <a:rPr lang="en-GB" altLang="en-US" sz="2000" dirty="0"/>
              <a:t> </a:t>
            </a:r>
          </a:p>
          <a:p>
            <a:pPr>
              <a:lnSpc>
                <a:spcPct val="90000"/>
              </a:lnSpc>
            </a:pPr>
            <a:r>
              <a:rPr lang="fi-FI" altLang="en-US" sz="1800" dirty="0"/>
              <a:t>Käytännössä testaustyypit usein muodostavat testausta suunnittelevan henkilön tarkastuslistan katettavista asioista</a:t>
            </a:r>
          </a:p>
          <a:p>
            <a:pPr>
              <a:lnSpc>
                <a:spcPct val="90000"/>
              </a:lnSpc>
            </a:pPr>
            <a:r>
              <a:rPr lang="fi-FI" altLang="en-US" sz="1800" b="1" dirty="0"/>
              <a:t>Toiminnallinen testaus</a:t>
            </a:r>
            <a:r>
              <a:rPr lang="fi-FI" altLang="en-US" sz="1800" dirty="0"/>
              <a:t> on ohjelmiston tarjoamien toimintojen testaamista yksittäisinä toimintoina, toimintoryhminä sekä yhdistettynä ohjelmiston aineiston kanssa. </a:t>
            </a:r>
          </a:p>
          <a:p>
            <a:pPr>
              <a:lnSpc>
                <a:spcPct val="90000"/>
              </a:lnSpc>
            </a:pPr>
            <a:r>
              <a:rPr lang="fi-FI" altLang="en-US" sz="1800" b="1" dirty="0"/>
              <a:t>Ei-toiminnallinen testaus</a:t>
            </a:r>
            <a:r>
              <a:rPr lang="fi-FI" altLang="en-US" sz="1800" dirty="0"/>
              <a:t> kohdistuu nk. ei-toiminnallisiin ominaisuuksiin, jotka vaikuttavat ohjelmistoon liittyvään kokonaislaatukokemukseen, mutta eivät ole liitettävissä suoraan toimintoon tai toimintoryhmään ohjelmistossa, kuten käytettävyys, suorituskyky ja luotettavuus </a:t>
            </a:r>
            <a:endParaRPr lang="en-GB" alt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</TotalTime>
  <Words>2198</Words>
  <Application>Microsoft Macintosh PowerPoint</Application>
  <PresentationFormat>Widescreen</PresentationFormat>
  <Paragraphs>409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Aptos</vt:lpstr>
      <vt:lpstr>Arial</vt:lpstr>
      <vt:lpstr>Calibri</vt:lpstr>
      <vt:lpstr>Gill Sans MT</vt:lpstr>
      <vt:lpstr>Gill Sans Nova Light</vt:lpstr>
      <vt:lpstr>KG No Matter What</vt:lpstr>
      <vt:lpstr>Times</vt:lpstr>
      <vt:lpstr>Wingdings</vt:lpstr>
      <vt:lpstr>Office Theme</vt:lpstr>
      <vt:lpstr>Strategioista suunnitelmiin – selkeyttä käsitteiden sekamelskaan</vt:lpstr>
      <vt:lpstr>Sisältö</vt:lpstr>
      <vt:lpstr>Suunnitelmaohjatut ja ketterät arvot Lähde: Agile Alliance website &lt;http://www.agilealliance.com&gt;</vt:lpstr>
      <vt:lpstr>Suunnitelmaohjatut ja ketterät menetelmät</vt:lpstr>
      <vt:lpstr>Suunnitelmaohjattu vs. ketterä – miksi?</vt:lpstr>
      <vt:lpstr>Ketterä testaus</vt:lpstr>
      <vt:lpstr>Testauksen suunnittelu</vt:lpstr>
      <vt:lpstr>Testaustaso</vt:lpstr>
      <vt:lpstr>Testaustyyppi</vt:lpstr>
      <vt:lpstr>Toiminnallisen testauksen testaustyyppejä</vt:lpstr>
      <vt:lpstr>Ei-toiminnallisen testauksen testaustyyppejä</vt:lpstr>
      <vt:lpstr>Tasot, vaiheet ja tyypit</vt:lpstr>
      <vt:lpstr>Testikierros</vt:lpstr>
      <vt:lpstr>Käyttäjän tehtävistä sovelluksen komponentteihin</vt:lpstr>
      <vt:lpstr>Testitapausarkkitehtuuri</vt:lpstr>
      <vt:lpstr>Testijakso</vt:lpstr>
      <vt:lpstr>Miksi strategia on vaikea käsite</vt:lpstr>
      <vt:lpstr>Testausstrategia</vt:lpstr>
      <vt:lpstr>Testauksen suunnittelu</vt:lpstr>
      <vt:lpstr>Testausprosessi  Muokattu: Pol &amp; Van Veenendaal. TMap. </vt:lpstr>
      <vt:lpstr>Projektin näkökulma testaussuunnitteluun Lähde: Pol &amp; Van Veenendaal. TMap. </vt:lpstr>
      <vt:lpstr>Mitä sisällyttää testausstrategiaan</vt:lpstr>
      <vt:lpstr>Miksi - Entä jos?</vt:lpstr>
      <vt:lpstr>Mitä sisällyttää projektin yleistestaussuunnitelmaan</vt:lpstr>
      <vt:lpstr>Testauksen suunnitelman sisältö</vt:lpstr>
      <vt:lpstr>Yleistestaussuunnitelman hahmottelu (1/5)</vt:lpstr>
      <vt:lpstr>Yleistestaussuunnitelman hahmottelu (2/5)</vt:lpstr>
      <vt:lpstr>Yleistestaussuunnitelman hahmottelu (3/5)</vt:lpstr>
      <vt:lpstr>Yleistestaussuunnitelman hahmottelu (4/5)</vt:lpstr>
      <vt:lpstr>Yleistestaussuunnitelman hahmottelu (5/5)</vt:lpstr>
      <vt:lpstr>Testaussuunnitelman konkretisointi (1/3)</vt:lpstr>
      <vt:lpstr>Testaussuunnitelman konkretisointi (2/3)</vt:lpstr>
      <vt:lpstr>Testaussuunnitelman konkretisointi (3/3)</vt:lpstr>
      <vt:lpstr>Suunnitelman päivittäminen</vt:lpstr>
      <vt:lpstr>Testauksen suunnittelun keskeisimmät periaatteet ( Cem Kaner, A Course in Black Box Software Testing (Professional Version), Summer-2002, www.testingeducation.org )</vt:lpstr>
      <vt:lpstr>Yhteenveto</vt:lpstr>
      <vt:lpstr>Lähteet</vt:lpstr>
      <vt:lpstr>Hyviä testaustiedon lähteitä verkossa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16</cp:revision>
  <dcterms:created xsi:type="dcterms:W3CDTF">2024-05-22T08:59:55Z</dcterms:created>
  <dcterms:modified xsi:type="dcterms:W3CDTF">2024-05-25T10:12:20Z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